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8" r:id="rId2"/>
    <p:sldId id="263" r:id="rId3"/>
    <p:sldId id="257" r:id="rId4"/>
    <p:sldId id="271" r:id="rId5"/>
    <p:sldId id="269" r:id="rId6"/>
    <p:sldId id="287" r:id="rId7"/>
    <p:sldId id="304" r:id="rId8"/>
    <p:sldId id="324" r:id="rId9"/>
    <p:sldId id="325" r:id="rId10"/>
    <p:sldId id="307" r:id="rId11"/>
    <p:sldId id="326" r:id="rId12"/>
    <p:sldId id="308" r:id="rId13"/>
    <p:sldId id="296" r:id="rId14"/>
    <p:sldId id="319" r:id="rId15"/>
    <p:sldId id="327" r:id="rId16"/>
    <p:sldId id="328" r:id="rId17"/>
    <p:sldId id="320" r:id="rId18"/>
    <p:sldId id="329" r:id="rId19"/>
    <p:sldId id="330" r:id="rId20"/>
    <p:sldId id="321" r:id="rId21"/>
    <p:sldId id="322" r:id="rId22"/>
    <p:sldId id="331" r:id="rId23"/>
    <p:sldId id="323" r:id="rId24"/>
    <p:sldId id="293" r:id="rId25"/>
    <p:sldId id="280" r:id="rId26"/>
    <p:sldId id="318" r:id="rId2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7" autoAdjust="0"/>
    <p:restoredTop sz="94660"/>
  </p:normalViewPr>
  <p:slideViewPr>
    <p:cSldViewPr>
      <p:cViewPr varScale="1">
        <p:scale>
          <a:sx n="47" d="100"/>
          <a:sy n="47" d="100"/>
        </p:scale>
        <p:origin x="76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C856F-118E-4DAC-AF8B-BD168E7EC128}" type="datetimeFigureOut">
              <a:rPr lang="en-PH" smtClean="0"/>
              <a:t>09/06/2022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41714-2B22-41F9-AAC3-71E3E135EC64}" type="slidenum">
              <a:rPr lang="en-PH" smtClean="0"/>
              <a:t>‹#›</a:t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1714-2B22-41F9-AAC3-71E3E135EC64}" type="slidenum">
              <a:rPr lang="en-PH" smtClean="0"/>
              <a:t>2</a:t>
            </a:fld>
            <a:endParaRPr lang="en-P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1714-2B22-41F9-AAC3-71E3E135EC64}" type="slidenum">
              <a:rPr lang="en-PH" smtClean="0"/>
              <a:t>3</a:t>
            </a:fld>
            <a:endParaRPr lang="en-P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1714-2B22-41F9-AAC3-71E3E135EC64}" type="slidenum">
              <a:rPr lang="en-PH" smtClean="0"/>
              <a:t>6</a:t>
            </a:fld>
            <a:endParaRPr lang="en-P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1714-2B22-41F9-AAC3-71E3E135EC6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59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1714-2B22-41F9-AAC3-71E3E135EC6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853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4296" y="2136878"/>
            <a:ext cx="9523095" cy="347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24296" y="2136878"/>
            <a:ext cx="9523095" cy="347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"/>
          <a:stretch>
            <a:fillRect/>
          </a:stretch>
        </p:blipFill>
        <p:spPr>
          <a:xfrm rot="16200000">
            <a:off x="6781801" y="-7353300"/>
            <a:ext cx="4724399" cy="18288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>
            <a:reflection blurRad="6350" stA="53000" endPos="55000" dir="5400000" sy="-100000" algn="bl" rotWithShape="0"/>
          </a:effectLst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9863" y="571500"/>
            <a:ext cx="8763000" cy="5772093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0"/>
              </a:spcBef>
            </a:pPr>
            <a:r>
              <a:rPr lang="en-PH" spc="-900" dirty="0">
                <a:solidFill>
                  <a:schemeClr val="bg1">
                    <a:lumMod val="95000"/>
                  </a:schemeClr>
                </a:solidFill>
              </a:rPr>
              <a:t>EDA to Typhoon Mitigation and Response </a:t>
            </a:r>
            <a:r>
              <a:rPr lang="en-PH" spc="-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(TMRF)</a:t>
            </a:r>
            <a:endParaRPr spc="-58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" y="752475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2473349"/>
            <a:ext cx="6533536" cy="73183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object 8"/>
          <p:cNvSpPr txBox="1"/>
          <p:nvPr/>
        </p:nvSpPr>
        <p:spPr>
          <a:xfrm>
            <a:off x="2211001" y="7048500"/>
            <a:ext cx="5486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PH" sz="2400" b="1" spc="185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TEAM TYPHOON ANALYST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609600" y="7093510"/>
            <a:ext cx="20193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pc="-14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pc="-10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pc="-4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pc="-10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pc="-9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pc="-9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pc="-10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pc="-6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pc="-17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pc="-4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pc="-15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lang="en-PH" spc="-150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:</a:t>
            </a:r>
            <a:endParaRPr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609595" y="7653180"/>
            <a:ext cx="2971810" cy="1443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2000"/>
              </a:lnSpc>
              <a:spcBef>
                <a:spcPts val="100"/>
              </a:spcBef>
            </a:pPr>
            <a:r>
              <a:rPr lang="en-PH" sz="1900" spc="-50" dirty="0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Alvaro, Gabriel </a:t>
            </a:r>
            <a:r>
              <a:rPr lang="en-PH" sz="1900" spc="-50" dirty="0" err="1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Edrian</a:t>
            </a:r>
            <a:endParaRPr lang="en-PH" sz="1900" spc="-50" dirty="0">
              <a:solidFill>
                <a:srgbClr val="111B1D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2000"/>
              </a:lnSpc>
              <a:spcBef>
                <a:spcPts val="100"/>
              </a:spcBef>
            </a:pPr>
            <a:r>
              <a:rPr lang="en-PH" sz="1900" spc="-50" dirty="0" err="1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Palis</a:t>
            </a:r>
            <a:r>
              <a:rPr lang="en-PH" sz="1900" spc="-50" dirty="0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John Arthur </a:t>
            </a:r>
          </a:p>
          <a:p>
            <a:pPr marL="12700" marR="5080" algn="just">
              <a:lnSpc>
                <a:spcPct val="122000"/>
              </a:lnSpc>
              <a:spcBef>
                <a:spcPts val="100"/>
              </a:spcBef>
            </a:pPr>
            <a:r>
              <a:rPr lang="en-PH" sz="1900" spc="-50" dirty="0" err="1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Alangilan</a:t>
            </a:r>
            <a:r>
              <a:rPr lang="en-PH" sz="1900" spc="-50" dirty="0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Christine Joy</a:t>
            </a:r>
          </a:p>
          <a:p>
            <a:pPr marL="12700" marR="5080" algn="just">
              <a:lnSpc>
                <a:spcPct val="122000"/>
              </a:lnSpc>
              <a:spcBef>
                <a:spcPts val="100"/>
              </a:spcBef>
            </a:pPr>
            <a:r>
              <a:rPr lang="en-PH" sz="1900" spc="-50" dirty="0">
                <a:solidFill>
                  <a:srgbClr val="111B1D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Guerra, Marian</a:t>
            </a:r>
            <a:endParaRPr sz="19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2096848" y="8343900"/>
            <a:ext cx="5671748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Rectangle 3"/>
          <p:cNvSpPr/>
          <p:nvPr/>
        </p:nvSpPr>
        <p:spPr>
          <a:xfrm>
            <a:off x="6096000" y="8343900"/>
            <a:ext cx="5671748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F7A17-FD23-38D3-68C6-9AA878036510}"/>
              </a:ext>
            </a:extLst>
          </p:cNvPr>
          <p:cNvSpPr txBox="1"/>
          <p:nvPr/>
        </p:nvSpPr>
        <p:spPr>
          <a:xfrm>
            <a:off x="6172200" y="8431768"/>
            <a:ext cx="112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LEYTE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3253D-0A9D-CD0F-A819-6B34060EB65D}"/>
              </a:ext>
            </a:extLst>
          </p:cNvPr>
          <p:cNvSpPr txBox="1"/>
          <p:nvPr/>
        </p:nvSpPr>
        <p:spPr>
          <a:xfrm>
            <a:off x="6934200" y="8865632"/>
            <a:ext cx="3879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772162.0</a:t>
            </a:r>
            <a:endParaRPr lang="en-PH" sz="48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B9DDA5-A36B-2A50-11D1-9E39B85F54A2}"/>
              </a:ext>
            </a:extLst>
          </p:cNvPr>
          <p:cNvSpPr txBox="1"/>
          <p:nvPr/>
        </p:nvSpPr>
        <p:spPr>
          <a:xfrm>
            <a:off x="6781800" y="9521328"/>
            <a:ext cx="288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AFFECTED INDIVIDUALS</a:t>
            </a:r>
            <a:endParaRPr lang="en-PH" sz="15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976F6A-5BEA-7912-2852-8153E1C7E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99" y="8634683"/>
            <a:ext cx="1129937" cy="112993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376061-4026-AF73-E5EE-CE5A1ED92DA3}"/>
              </a:ext>
            </a:extLst>
          </p:cNvPr>
          <p:cNvSpPr txBox="1"/>
          <p:nvPr/>
        </p:nvSpPr>
        <p:spPr>
          <a:xfrm>
            <a:off x="12192000" y="8420100"/>
            <a:ext cx="202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WESTERN SAMAR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7799-AEF9-CAC6-63DA-34FCCB9B0C16}"/>
              </a:ext>
            </a:extLst>
          </p:cNvPr>
          <p:cNvSpPr txBox="1"/>
          <p:nvPr/>
        </p:nvSpPr>
        <p:spPr>
          <a:xfrm>
            <a:off x="13079217" y="8877300"/>
            <a:ext cx="3303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483308.0</a:t>
            </a:r>
            <a:endParaRPr lang="en-PH" sz="48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E26ED4-C216-D436-B799-FA283B0ACAC3}"/>
              </a:ext>
            </a:extLst>
          </p:cNvPr>
          <p:cNvSpPr txBox="1"/>
          <p:nvPr/>
        </p:nvSpPr>
        <p:spPr>
          <a:xfrm>
            <a:off x="13030200" y="9535046"/>
            <a:ext cx="288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AFFECTED INDIVIDUALS</a:t>
            </a:r>
            <a:endParaRPr lang="en-PH" sz="15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47F70C1-BEB5-8A91-FC0E-3A1DB52B76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00" y="8543637"/>
            <a:ext cx="1344105" cy="1344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899B46-8623-9D49-4E21-1BE96472B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00"/>
            <a:ext cx="11679971" cy="77410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2096848" y="8343900"/>
            <a:ext cx="5671748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Rectangle 3"/>
          <p:cNvSpPr/>
          <p:nvPr/>
        </p:nvSpPr>
        <p:spPr>
          <a:xfrm>
            <a:off x="6096000" y="8343900"/>
            <a:ext cx="5671748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F7A17-FD23-38D3-68C6-9AA878036510}"/>
              </a:ext>
            </a:extLst>
          </p:cNvPr>
          <p:cNvSpPr txBox="1"/>
          <p:nvPr/>
        </p:nvSpPr>
        <p:spPr>
          <a:xfrm>
            <a:off x="6172200" y="8431768"/>
            <a:ext cx="237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SAN, ISIDRO, LEYTE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3253D-0A9D-CD0F-A819-6B34060EB65D}"/>
              </a:ext>
            </a:extLst>
          </p:cNvPr>
          <p:cNvSpPr txBox="1"/>
          <p:nvPr/>
        </p:nvSpPr>
        <p:spPr>
          <a:xfrm>
            <a:off x="7075681" y="8865631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36980.0</a:t>
            </a:r>
            <a:endParaRPr lang="en-PH" sz="48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B9DDA5-A36B-2A50-11D1-9E39B85F54A2}"/>
              </a:ext>
            </a:extLst>
          </p:cNvPr>
          <p:cNvSpPr txBox="1"/>
          <p:nvPr/>
        </p:nvSpPr>
        <p:spPr>
          <a:xfrm>
            <a:off x="6890746" y="9535045"/>
            <a:ext cx="288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AFFECTED INDIVIDUALS</a:t>
            </a:r>
            <a:endParaRPr lang="en-PH" sz="15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976F6A-5BEA-7912-2852-8153E1C7E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99" y="8634683"/>
            <a:ext cx="1129937" cy="112993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376061-4026-AF73-E5EE-CE5A1ED92DA3}"/>
              </a:ext>
            </a:extLst>
          </p:cNvPr>
          <p:cNvSpPr txBox="1"/>
          <p:nvPr/>
        </p:nvSpPr>
        <p:spPr>
          <a:xfrm>
            <a:off x="12191999" y="8420100"/>
            <a:ext cx="256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ALANGALANG, LEYTE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7799-AEF9-CAC6-63DA-34FCCB9B0C16}"/>
              </a:ext>
            </a:extLst>
          </p:cNvPr>
          <p:cNvSpPr txBox="1"/>
          <p:nvPr/>
        </p:nvSpPr>
        <p:spPr>
          <a:xfrm>
            <a:off x="13280830" y="8881258"/>
            <a:ext cx="3303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11680.0</a:t>
            </a:r>
            <a:endParaRPr lang="en-PH" sz="48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E26ED4-C216-D436-B799-FA283B0ACAC3}"/>
              </a:ext>
            </a:extLst>
          </p:cNvPr>
          <p:cNvSpPr txBox="1"/>
          <p:nvPr/>
        </p:nvSpPr>
        <p:spPr>
          <a:xfrm>
            <a:off x="13030200" y="9535046"/>
            <a:ext cx="288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AFFECTED INDIVIDUALS</a:t>
            </a:r>
            <a:endParaRPr lang="en-PH" sz="15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47F70C1-BEB5-8A91-FC0E-3A1DB52B76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00" y="8543637"/>
            <a:ext cx="1344105" cy="1344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8B4CF8-4DA4-0175-5609-83DB9BD4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0370"/>
            <a:ext cx="11672597" cy="78544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78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1" y="7353300"/>
            <a:ext cx="7398864" cy="2819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123710" y="7353300"/>
            <a:ext cx="4087090" cy="2819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C2F186-8609-2A96-92AF-6193B246510B}"/>
              </a:ext>
            </a:extLst>
          </p:cNvPr>
          <p:cNvSpPr txBox="1"/>
          <p:nvPr/>
        </p:nvSpPr>
        <p:spPr>
          <a:xfrm>
            <a:off x="6477000" y="7657862"/>
            <a:ext cx="3429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entury Gothic" panose="020B0502020202020204" pitchFamily="34" charset="0"/>
              </a:rPr>
              <a:t>TOP 5</a:t>
            </a:r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MUNICIPALITIES</a:t>
            </a:r>
            <a:endParaRPr lang="en-PH" sz="3200" b="1" dirty="0"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79765-4572-6D9A-F307-38543AF2B78F}"/>
              </a:ext>
            </a:extLst>
          </p:cNvPr>
          <p:cNvSpPr txBox="1"/>
          <p:nvPr/>
        </p:nvSpPr>
        <p:spPr>
          <a:xfrm>
            <a:off x="6553200" y="918632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had the most affected individuals in the year 2019</a:t>
            </a:r>
            <a:endParaRPr lang="en-PH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43BB84-C8A3-57DC-730F-808B7AFC2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3709" y="206636"/>
            <a:ext cx="11638355" cy="69942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0" y="7505699"/>
            <a:ext cx="5671748" cy="259080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6" y="8144128"/>
            <a:ext cx="1336164" cy="133616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096000" y="8191500"/>
            <a:ext cx="3909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</a:t>
            </a:r>
          </a:p>
          <a:p>
            <a:pPr algn="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IRMA</a:t>
            </a:r>
            <a:endParaRPr lang="en-PH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C16CAF7-7623-38EB-36E6-CEE8A67EE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205" y="495301"/>
            <a:ext cx="11653391" cy="66607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DBC32-8450-FA6C-A596-F1460513B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38148" r="71444" b="33689"/>
          <a:stretch/>
        </p:blipFill>
        <p:spPr>
          <a:xfrm>
            <a:off x="12096848" y="7505699"/>
            <a:ext cx="5671748" cy="2590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9" y="8343900"/>
            <a:ext cx="6563793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5" name="Rectangle 34"/>
          <p:cNvSpPr/>
          <p:nvPr/>
        </p:nvSpPr>
        <p:spPr>
          <a:xfrm>
            <a:off x="12807252" y="8343900"/>
            <a:ext cx="4961344" cy="1752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378" y="8681113"/>
            <a:ext cx="1143000" cy="1143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03768" y="8931414"/>
            <a:ext cx="6155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 IRMA</a:t>
            </a:r>
            <a:endParaRPr lang="en-PH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4FBF7D-ABB6-4609-99E2-028C87672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204" y="342900"/>
            <a:ext cx="11653392" cy="77189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3E79452-BE2B-607F-895A-7EB59E604505}"/>
              </a:ext>
            </a:extLst>
          </p:cNvPr>
          <p:cNvSpPr txBox="1"/>
          <p:nvPr/>
        </p:nvSpPr>
        <p:spPr>
          <a:xfrm>
            <a:off x="14636760" y="8428715"/>
            <a:ext cx="2115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endParaRPr lang="en-PH" sz="6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2C6C8E-0218-4A92-1C4D-F4B655829F4D}"/>
              </a:ext>
            </a:extLst>
          </p:cNvPr>
          <p:cNvSpPr txBox="1"/>
          <p:nvPr/>
        </p:nvSpPr>
        <p:spPr>
          <a:xfrm>
            <a:off x="12725400" y="9372906"/>
            <a:ext cx="3822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TOTAL AFFECTED PERSON IN CUBA BY THE HURRICANE IRMA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DAD94-8759-83D0-F901-03FD19BC87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248" y="8572500"/>
            <a:ext cx="1318741" cy="131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2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0" y="7465444"/>
            <a:ext cx="5943600" cy="26310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839" y="8208429"/>
            <a:ext cx="1430871" cy="143087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098696" y="8286571"/>
            <a:ext cx="388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</a:t>
            </a:r>
          </a:p>
          <a:p>
            <a:pPr algn="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KATRINA</a:t>
            </a:r>
            <a:endParaRPr lang="en-PH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8558BFD-C644-C0AB-E58D-05A16656C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203" y="477080"/>
            <a:ext cx="11653393" cy="68000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36ADE-78A9-C808-A85F-20F14D032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17" t="47969" r="60000" b="27747"/>
          <a:stretch/>
        </p:blipFill>
        <p:spPr>
          <a:xfrm>
            <a:off x="12224948" y="7465444"/>
            <a:ext cx="5543648" cy="26310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650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FA1EC15-E3E0-7A65-CDCE-74BD6FBB0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0" y="278305"/>
            <a:ext cx="11928142" cy="74559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E4D3-73E9-1FCF-5731-1053B6B6D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99" t="35926" r="67348" b="36726"/>
          <a:stretch/>
        </p:blipFill>
        <p:spPr>
          <a:xfrm>
            <a:off x="11684758" y="7905749"/>
            <a:ext cx="6289342" cy="21498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C7F6BEA-4426-BA91-BE6C-7E47071F3825}"/>
              </a:ext>
            </a:extLst>
          </p:cNvPr>
          <p:cNvSpPr/>
          <p:nvPr/>
        </p:nvSpPr>
        <p:spPr>
          <a:xfrm>
            <a:off x="5999329" y="7905749"/>
            <a:ext cx="5430671" cy="215720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797916-154F-53DA-25A8-66EA0B92C0E8}"/>
              </a:ext>
            </a:extLst>
          </p:cNvPr>
          <p:cNvSpPr txBox="1"/>
          <p:nvPr/>
        </p:nvSpPr>
        <p:spPr>
          <a:xfrm>
            <a:off x="6148821" y="7960015"/>
            <a:ext cx="117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HAITI</a:t>
            </a:r>
            <a:endParaRPr lang="en-P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F627D3-DDC4-957C-D5FB-4476979C8848}"/>
              </a:ext>
            </a:extLst>
          </p:cNvPr>
          <p:cNvSpPr txBox="1"/>
          <p:nvPr/>
        </p:nvSpPr>
        <p:spPr>
          <a:xfrm>
            <a:off x="7810892" y="8370418"/>
            <a:ext cx="2209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4343</a:t>
            </a:r>
            <a:endParaRPr lang="en-PH" sz="6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B13814-EE3F-73F3-030D-DC4F19D1D43B}"/>
              </a:ext>
            </a:extLst>
          </p:cNvPr>
          <p:cNvSpPr txBox="1"/>
          <p:nvPr/>
        </p:nvSpPr>
        <p:spPr>
          <a:xfrm>
            <a:off x="7575101" y="9267196"/>
            <a:ext cx="255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DEATHS </a:t>
            </a:r>
            <a:endParaRPr lang="en-PH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560BBF-5F5C-6B66-B107-410FDC442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3710" y="419100"/>
            <a:ext cx="11635536" cy="67369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6B08B-C830-64C6-A9A4-B35EAB379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7" t="18889" r="75453" b="52963"/>
          <a:stretch/>
        </p:blipFill>
        <p:spPr>
          <a:xfrm>
            <a:off x="6123710" y="7429500"/>
            <a:ext cx="4163290" cy="2743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95B48AD-D9FA-2E24-A336-A24ABDD267A1}"/>
              </a:ext>
            </a:extLst>
          </p:cNvPr>
          <p:cNvSpPr/>
          <p:nvPr/>
        </p:nvSpPr>
        <p:spPr>
          <a:xfrm>
            <a:off x="10439400" y="7429500"/>
            <a:ext cx="3586046" cy="27432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D79AA4-D674-127C-FC23-3363303D656B}"/>
              </a:ext>
            </a:extLst>
          </p:cNvPr>
          <p:cNvSpPr/>
          <p:nvPr/>
        </p:nvSpPr>
        <p:spPr>
          <a:xfrm>
            <a:off x="14173200" y="7429500"/>
            <a:ext cx="3586046" cy="27432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566F6E-B005-5668-C178-4CD8D7221EC5}"/>
              </a:ext>
            </a:extLst>
          </p:cNvPr>
          <p:cNvSpPr txBox="1"/>
          <p:nvPr/>
        </p:nvSpPr>
        <p:spPr>
          <a:xfrm>
            <a:off x="11127653" y="8225617"/>
            <a:ext cx="2209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3393</a:t>
            </a:r>
            <a:endParaRPr lang="en-PH" sz="6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3BBAA5-4404-AA3B-3940-04857049B77C}"/>
              </a:ext>
            </a:extLst>
          </p:cNvPr>
          <p:cNvSpPr txBox="1"/>
          <p:nvPr/>
        </p:nvSpPr>
        <p:spPr>
          <a:xfrm>
            <a:off x="15091149" y="8225617"/>
            <a:ext cx="1750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150</a:t>
            </a:r>
            <a:endParaRPr lang="en-PH" sz="6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16723-602D-1C39-9284-6F2F494A11E6}"/>
              </a:ext>
            </a:extLst>
          </p:cNvPr>
          <p:cNvSpPr txBox="1"/>
          <p:nvPr/>
        </p:nvSpPr>
        <p:spPr>
          <a:xfrm>
            <a:off x="10774728" y="9164511"/>
            <a:ext cx="2947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INJURED IN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HAITI</a:t>
            </a:r>
            <a:endParaRPr lang="en-PH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DB8F37-A46B-FF88-65A8-C28DA13469F4}"/>
              </a:ext>
            </a:extLst>
          </p:cNvPr>
          <p:cNvSpPr txBox="1"/>
          <p:nvPr/>
        </p:nvSpPr>
        <p:spPr>
          <a:xfrm>
            <a:off x="14013466" y="9241460"/>
            <a:ext cx="3905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INJURED IN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DOMINICA</a:t>
            </a:r>
            <a:endParaRPr lang="en-PH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0B356-42BE-331C-2E7F-9B83A10486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930" y="7416878"/>
            <a:ext cx="1070583" cy="10705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A43F62-4A10-E748-0840-F6F03EC311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130" y="7421913"/>
            <a:ext cx="1070583" cy="10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0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AFB4B1-1874-C6C9-ADAA-EDBD8B2D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3710" y="342901"/>
            <a:ext cx="11635536" cy="69151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92D5A-C379-3824-3494-597F65A39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6" t="27090" r="66515" b="46224"/>
          <a:stretch/>
        </p:blipFill>
        <p:spPr>
          <a:xfrm>
            <a:off x="6123710" y="7427556"/>
            <a:ext cx="5458689" cy="2745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ECC5E57-18E3-C313-B9F2-D07849FE0CC1}"/>
              </a:ext>
            </a:extLst>
          </p:cNvPr>
          <p:cNvSpPr/>
          <p:nvPr/>
        </p:nvSpPr>
        <p:spPr>
          <a:xfrm>
            <a:off x="11887201" y="7427556"/>
            <a:ext cx="5872046" cy="274514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94FF0-2CF1-4B5E-397E-4735437C280E}"/>
              </a:ext>
            </a:extLst>
          </p:cNvPr>
          <p:cNvSpPr txBox="1"/>
          <p:nvPr/>
        </p:nvSpPr>
        <p:spPr>
          <a:xfrm>
            <a:off x="12424086" y="7802093"/>
            <a:ext cx="4798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20202593.0</a:t>
            </a:r>
            <a:endParaRPr lang="en-PH" sz="6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C13481-F39D-E765-21F4-7A538C943D90}"/>
              </a:ext>
            </a:extLst>
          </p:cNvPr>
          <p:cNvSpPr txBox="1"/>
          <p:nvPr/>
        </p:nvSpPr>
        <p:spPr>
          <a:xfrm>
            <a:off x="12536642" y="8817756"/>
            <a:ext cx="4573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AFFECTED INDIVIDUALS IN 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CUBA</a:t>
            </a:r>
            <a:endParaRPr lang="en-PH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4238625" cy="10287000"/>
          </a:xfrm>
          <a:custGeom>
            <a:avLst/>
            <a:gdLst/>
            <a:ahLst/>
            <a:cxnLst/>
            <a:rect l="l" t="t" r="r" b="b"/>
            <a:pathLst>
              <a:path w="4238625" h="10287000">
                <a:moveTo>
                  <a:pt x="42386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238624" y="0"/>
                </a:lnTo>
                <a:lnTo>
                  <a:pt x="42386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03813" y="1113246"/>
            <a:ext cx="830997" cy="7071254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b="1" spc="-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DID</a:t>
            </a:r>
            <a:r>
              <a:rPr sz="5400" b="1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5400" b="1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YOU</a:t>
            </a:r>
            <a:r>
              <a:rPr sz="5400" b="1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5400" b="1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KNOW?</a:t>
            </a:r>
            <a:endParaRPr sz="5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8205" y="3230213"/>
            <a:ext cx="6259195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7600" b="1" spc="-3015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41723"/>
                  </a:solidFill>
                </a:uFill>
                <a:latin typeface="Verdana" panose="020B0604030504040204"/>
                <a:cs typeface="Verdana" panose="020B0604030504040204"/>
              </a:rPr>
              <a:t>20</a:t>
            </a:r>
            <a:endParaRPr sz="27600" b="1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53800" y="7723124"/>
            <a:ext cx="6005830" cy="13065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8210" algn="r">
              <a:lnSpc>
                <a:spcPct val="107000"/>
              </a:lnSpc>
              <a:spcBef>
                <a:spcPts val="100"/>
              </a:spcBef>
            </a:pP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/>
                <a:cs typeface="Tahoma" panose="020B0604030504040204"/>
              </a:rPr>
              <a:t>Twenty tropical cyclones pass through the Philippine Area of Responsibility per year</a:t>
            </a:r>
            <a:endParaRPr lang="en-US" sz="27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6703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96703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96703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8371" y="1"/>
            <a:ext cx="3643630" cy="9461498"/>
          </a:xfrm>
          <a:custGeom>
            <a:avLst/>
            <a:gdLst/>
            <a:ahLst/>
            <a:cxnLst/>
            <a:rect l="l" t="t" r="r" b="b"/>
            <a:pathLst>
              <a:path w="3526790" h="9419590">
                <a:moveTo>
                  <a:pt x="690168" y="9256509"/>
                </a:moveTo>
                <a:lnTo>
                  <a:pt x="543585" y="9107081"/>
                </a:lnTo>
                <a:lnTo>
                  <a:pt x="538530" y="9101925"/>
                </a:lnTo>
                <a:lnTo>
                  <a:pt x="530606" y="9101925"/>
                </a:lnTo>
                <a:lnTo>
                  <a:pt x="525856" y="9107081"/>
                </a:lnTo>
                <a:lnTo>
                  <a:pt x="523328" y="9109672"/>
                </a:lnTo>
                <a:lnTo>
                  <a:pt x="522058" y="9112898"/>
                </a:lnTo>
                <a:lnTo>
                  <a:pt x="522058" y="9119349"/>
                </a:lnTo>
                <a:lnTo>
                  <a:pt x="523328" y="9122575"/>
                </a:lnTo>
                <a:lnTo>
                  <a:pt x="645528" y="9247467"/>
                </a:lnTo>
                <a:lnTo>
                  <a:pt x="5702" y="9247467"/>
                </a:lnTo>
                <a:lnTo>
                  <a:pt x="0" y="9253283"/>
                </a:lnTo>
                <a:lnTo>
                  <a:pt x="0" y="9267482"/>
                </a:lnTo>
                <a:lnTo>
                  <a:pt x="5702" y="9273286"/>
                </a:lnTo>
                <a:lnTo>
                  <a:pt x="645528" y="9273286"/>
                </a:lnTo>
                <a:lnTo>
                  <a:pt x="520484" y="9400756"/>
                </a:lnTo>
                <a:lnTo>
                  <a:pt x="520484" y="9408820"/>
                </a:lnTo>
                <a:lnTo>
                  <a:pt x="530606" y="9419158"/>
                </a:lnTo>
                <a:lnTo>
                  <a:pt x="538530" y="9419158"/>
                </a:lnTo>
                <a:lnTo>
                  <a:pt x="690168" y="9264574"/>
                </a:lnTo>
                <a:lnTo>
                  <a:pt x="690168" y="9256509"/>
                </a:lnTo>
                <a:close/>
              </a:path>
              <a:path w="3526790" h="9419590">
                <a:moveTo>
                  <a:pt x="3515626" y="0"/>
                </a:moveTo>
                <a:lnTo>
                  <a:pt x="3365119" y="0"/>
                </a:lnTo>
                <a:lnTo>
                  <a:pt x="3207232" y="158686"/>
                </a:lnTo>
                <a:lnTo>
                  <a:pt x="3049346" y="0"/>
                </a:lnTo>
                <a:lnTo>
                  <a:pt x="2898838" y="0"/>
                </a:lnTo>
                <a:lnTo>
                  <a:pt x="3056725" y="158686"/>
                </a:lnTo>
                <a:lnTo>
                  <a:pt x="3207232" y="309943"/>
                </a:lnTo>
                <a:lnTo>
                  <a:pt x="3515626" y="0"/>
                </a:lnTo>
                <a:close/>
              </a:path>
              <a:path w="3526790" h="9419590">
                <a:moveTo>
                  <a:pt x="3526320" y="1822107"/>
                </a:moveTo>
                <a:lnTo>
                  <a:pt x="3451072" y="1746478"/>
                </a:lnTo>
                <a:lnTo>
                  <a:pt x="3207232" y="1991550"/>
                </a:lnTo>
                <a:lnTo>
                  <a:pt x="2963392" y="1746478"/>
                </a:lnTo>
                <a:lnTo>
                  <a:pt x="2888145" y="1822107"/>
                </a:lnTo>
                <a:lnTo>
                  <a:pt x="3207232" y="2142807"/>
                </a:lnTo>
                <a:lnTo>
                  <a:pt x="3526320" y="1822107"/>
                </a:lnTo>
                <a:close/>
              </a:path>
              <a:path w="3526790" h="9419590">
                <a:moveTo>
                  <a:pt x="3526320" y="1363903"/>
                </a:moveTo>
                <a:lnTo>
                  <a:pt x="3451072" y="1288275"/>
                </a:lnTo>
                <a:lnTo>
                  <a:pt x="3207232" y="1533334"/>
                </a:lnTo>
                <a:lnTo>
                  <a:pt x="2963392" y="1288275"/>
                </a:lnTo>
                <a:lnTo>
                  <a:pt x="2888145" y="1363903"/>
                </a:lnTo>
                <a:lnTo>
                  <a:pt x="3207232" y="1684591"/>
                </a:lnTo>
                <a:lnTo>
                  <a:pt x="3526320" y="1363903"/>
                </a:lnTo>
                <a:close/>
              </a:path>
              <a:path w="3526790" h="9419590">
                <a:moveTo>
                  <a:pt x="3526320" y="905687"/>
                </a:moveTo>
                <a:lnTo>
                  <a:pt x="3451072" y="830046"/>
                </a:lnTo>
                <a:lnTo>
                  <a:pt x="3207232" y="1075118"/>
                </a:lnTo>
                <a:lnTo>
                  <a:pt x="2963392" y="830046"/>
                </a:lnTo>
                <a:lnTo>
                  <a:pt x="2888145" y="905687"/>
                </a:lnTo>
                <a:lnTo>
                  <a:pt x="3207232" y="1226375"/>
                </a:lnTo>
                <a:lnTo>
                  <a:pt x="3526320" y="905687"/>
                </a:lnTo>
                <a:close/>
              </a:path>
              <a:path w="3526790" h="9419590">
                <a:moveTo>
                  <a:pt x="3526320" y="447459"/>
                </a:moveTo>
                <a:lnTo>
                  <a:pt x="3451072" y="371830"/>
                </a:lnTo>
                <a:lnTo>
                  <a:pt x="3207232" y="616902"/>
                </a:lnTo>
                <a:lnTo>
                  <a:pt x="2963392" y="371830"/>
                </a:lnTo>
                <a:lnTo>
                  <a:pt x="2888145" y="447459"/>
                </a:lnTo>
                <a:lnTo>
                  <a:pt x="3207232" y="768159"/>
                </a:lnTo>
                <a:lnTo>
                  <a:pt x="3526320" y="44745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6"/>
          <p:cNvSpPr txBox="1"/>
          <p:nvPr/>
        </p:nvSpPr>
        <p:spPr>
          <a:xfrm>
            <a:off x="13974127" y="6819900"/>
            <a:ext cx="3385503" cy="4376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8210">
              <a:lnSpc>
                <a:spcPct val="107000"/>
              </a:lnSpc>
              <a:spcBef>
                <a:spcPts val="100"/>
              </a:spcBef>
            </a:pP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cs typeface="Tahoma" panose="020B0604030504040204"/>
              </a:rPr>
              <a:t>APPROXIMATELY</a:t>
            </a:r>
            <a:endParaRPr sz="2700" dirty="0">
              <a:solidFill>
                <a:schemeClr val="tx1">
                  <a:lumMod val="95000"/>
                  <a:lumOff val="5000"/>
                </a:schemeClr>
              </a:solidFill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A025B3-3E6D-E7C8-1579-CE27CDAA2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7465" y="265646"/>
            <a:ext cx="8355735" cy="95936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D56F-4425-8381-3D46-926839AAD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4" t="15926" r="67348" b="32881"/>
          <a:stretch/>
        </p:blipFill>
        <p:spPr>
          <a:xfrm>
            <a:off x="14401800" y="265645"/>
            <a:ext cx="3655325" cy="62433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980918D-4C19-DF2A-5F15-38F9D50847AA}"/>
              </a:ext>
            </a:extLst>
          </p:cNvPr>
          <p:cNvSpPr/>
          <p:nvPr/>
        </p:nvSpPr>
        <p:spPr>
          <a:xfrm>
            <a:off x="14390427" y="6699807"/>
            <a:ext cx="3666698" cy="31594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BACF06-B3B8-99B6-A975-2304FF5E3C35}"/>
              </a:ext>
            </a:extLst>
          </p:cNvPr>
          <p:cNvSpPr txBox="1"/>
          <p:nvPr/>
        </p:nvSpPr>
        <p:spPr>
          <a:xfrm>
            <a:off x="14548512" y="7319793"/>
            <a:ext cx="3350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Saint Kitts and Nevis</a:t>
            </a:r>
            <a:endParaRPr lang="en-PH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C25E18-769C-7104-C484-9CCAA50785A2}"/>
              </a:ext>
            </a:extLst>
          </p:cNvPr>
          <p:cNvSpPr txBox="1"/>
          <p:nvPr/>
        </p:nvSpPr>
        <p:spPr>
          <a:xfrm>
            <a:off x="14848299" y="8730831"/>
            <a:ext cx="27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Lowest Number of Total Deaths </a:t>
            </a:r>
            <a:endParaRPr lang="en-PH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8F2CB68-B34B-AB87-9668-0087475C7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8821" y="312157"/>
            <a:ext cx="11605779" cy="71935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A3D1B-DC85-93FE-639D-40CECAC02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3" t="28518" r="56250" b="47568"/>
          <a:stretch/>
        </p:blipFill>
        <p:spPr>
          <a:xfrm>
            <a:off x="6136311" y="7664355"/>
            <a:ext cx="5966979" cy="24599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B4D5518-08CB-63BC-AE91-A9583B54F410}"/>
              </a:ext>
            </a:extLst>
          </p:cNvPr>
          <p:cNvSpPr/>
          <p:nvPr/>
        </p:nvSpPr>
        <p:spPr>
          <a:xfrm>
            <a:off x="12344400" y="7658100"/>
            <a:ext cx="5410200" cy="2459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0D71FF-F4D2-3E90-898A-DF9DA27E12EC}"/>
              </a:ext>
            </a:extLst>
          </p:cNvPr>
          <p:cNvSpPr txBox="1"/>
          <p:nvPr/>
        </p:nvSpPr>
        <p:spPr>
          <a:xfrm>
            <a:off x="13674025" y="7886700"/>
            <a:ext cx="2750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USA</a:t>
            </a:r>
            <a:endParaRPr lang="en-PH" sz="6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1E5A28-E7B5-4835-3BAA-2C3EAD89726A}"/>
              </a:ext>
            </a:extLst>
          </p:cNvPr>
          <p:cNvSpPr txBox="1"/>
          <p:nvPr/>
        </p:nvSpPr>
        <p:spPr>
          <a:xfrm>
            <a:off x="12839700" y="8845600"/>
            <a:ext cx="441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MOST AFFECTED COUNTRY HAVING MORE THAN </a:t>
            </a:r>
            <a:r>
              <a:rPr lang="en-US" sz="28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700</a:t>
            </a:r>
            <a:r>
              <a:rPr lang="en-US" sz="2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BILLION TOTAL COST OF DAMAGES</a:t>
            </a:r>
            <a:endParaRPr lang="en-PH" sz="2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78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863E5E-6F19-1A99-848F-52FB6C56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2800" y="174512"/>
            <a:ext cx="12121200" cy="69208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3F3C8F9-A963-CAF7-52EC-13793D9AD99D}"/>
              </a:ext>
            </a:extLst>
          </p:cNvPr>
          <p:cNvSpPr/>
          <p:nvPr/>
        </p:nvSpPr>
        <p:spPr>
          <a:xfrm>
            <a:off x="5928177" y="7277100"/>
            <a:ext cx="5832000" cy="28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AB5207-9910-F5A1-5252-A07E3C5BAE75}"/>
              </a:ext>
            </a:extLst>
          </p:cNvPr>
          <p:cNvSpPr txBox="1"/>
          <p:nvPr/>
        </p:nvSpPr>
        <p:spPr>
          <a:xfrm>
            <a:off x="6314646" y="7319308"/>
            <a:ext cx="5008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Virgin Islands, Venezuela, and Saint Barthelemy </a:t>
            </a:r>
            <a:endParaRPr lang="en-PH" sz="4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E1A00B-1259-8D06-D784-8BFF316D5734}"/>
              </a:ext>
            </a:extLst>
          </p:cNvPr>
          <p:cNvSpPr txBox="1"/>
          <p:nvPr/>
        </p:nvSpPr>
        <p:spPr>
          <a:xfrm>
            <a:off x="6629400" y="9312414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No Record of Total Cost of Damages</a:t>
            </a:r>
            <a:endParaRPr lang="en-PH" sz="2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6E450-ED02-C60B-C6CC-266DB3ACD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35926" r="55000" b="40859"/>
          <a:stretch/>
        </p:blipFill>
        <p:spPr>
          <a:xfrm>
            <a:off x="12049554" y="7292409"/>
            <a:ext cx="5949565" cy="28200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510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48821" y="96393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  <a:solidFill>
            <a:schemeClr val="bg1"/>
          </a:solidFill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4076700"/>
            <a:ext cx="4993800" cy="992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52197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52897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5624657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6023908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5685350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6069533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1189" y="6438900"/>
            <a:ext cx="4270713" cy="3121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4</a:t>
            </a:r>
          </a:p>
        </p:txBody>
      </p:sp>
      <p:sp>
        <p:nvSpPr>
          <p:cNvPr id="21" name="Arrow: Chevron 20"/>
          <p:cNvSpPr/>
          <p:nvPr/>
        </p:nvSpPr>
        <p:spPr>
          <a:xfrm>
            <a:off x="721567" y="650899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189" y="6843857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5</a:t>
            </a:r>
          </a:p>
        </p:txBody>
      </p:sp>
      <p:sp>
        <p:nvSpPr>
          <p:cNvPr id="27" name="Arrow: Chevron 26"/>
          <p:cNvSpPr/>
          <p:nvPr/>
        </p:nvSpPr>
        <p:spPr>
          <a:xfrm>
            <a:off x="721567" y="6904550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114E-C32D-5FC3-CE4D-2D4980047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7" t="35926" r="47083" b="22592"/>
          <a:stretch/>
        </p:blipFill>
        <p:spPr>
          <a:xfrm>
            <a:off x="7239000" y="2133791"/>
            <a:ext cx="9434306" cy="587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68825" y="174648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68825" y="128827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68825" y="830064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68825" y="371840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79511" y="0"/>
            <a:ext cx="617220" cy="310515"/>
          </a:xfrm>
          <a:custGeom>
            <a:avLst/>
            <a:gdLst/>
            <a:ahLst/>
            <a:cxnLst/>
            <a:rect l="l" t="t" r="r" b="b"/>
            <a:pathLst>
              <a:path w="617219" h="310515">
                <a:moveTo>
                  <a:pt x="466298" y="0"/>
                </a:moveTo>
                <a:lnTo>
                  <a:pt x="616801" y="0"/>
                </a:lnTo>
                <a:lnTo>
                  <a:pt x="308400" y="309954"/>
                </a:lnTo>
                <a:lnTo>
                  <a:pt x="157897" y="158693"/>
                </a:lnTo>
                <a:lnTo>
                  <a:pt x="308400" y="158693"/>
                </a:lnTo>
                <a:lnTo>
                  <a:pt x="466298" y="0"/>
                </a:lnTo>
                <a:close/>
              </a:path>
              <a:path w="617219" h="310515">
                <a:moveTo>
                  <a:pt x="0" y="0"/>
                </a:moveTo>
                <a:lnTo>
                  <a:pt x="150502" y="0"/>
                </a:lnTo>
                <a:lnTo>
                  <a:pt x="308400" y="158693"/>
                </a:lnTo>
                <a:lnTo>
                  <a:pt x="157897" y="158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7375" y="6949106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35626" y="7168181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9"/>
          <p:cNvSpPr txBox="1">
            <a:spLocks noGrp="1"/>
          </p:cNvSpPr>
          <p:nvPr>
            <p:ph type="title"/>
          </p:nvPr>
        </p:nvSpPr>
        <p:spPr>
          <a:xfrm>
            <a:off x="4152900" y="2605614"/>
            <a:ext cx="9982200" cy="1266372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0"/>
              </a:spcBef>
            </a:pPr>
            <a:r>
              <a:rPr lang="en-PH" sz="8000" b="1" spc="-90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Source of Datasets</a:t>
            </a:r>
            <a:endParaRPr lang="en-PH" sz="8000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C12E2-2E78-B7B7-1052-EAF2317E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45" y="5855883"/>
            <a:ext cx="2734274" cy="32542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021A3D38-2DF8-C62A-C2F2-E495B4F613BF}"/>
              </a:ext>
            </a:extLst>
          </p:cNvPr>
          <p:cNvSpPr txBox="1"/>
          <p:nvPr/>
        </p:nvSpPr>
        <p:spPr>
          <a:xfrm>
            <a:off x="4664675" y="6175787"/>
            <a:ext cx="3382010" cy="297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b="1" spc="-8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HDX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700" dirty="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5000"/>
              </a:lnSpc>
            </a:pPr>
            <a:endParaRPr lang="en-US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2700" marR="5080">
              <a:lnSpc>
                <a:spcPct val="125000"/>
              </a:lnSpc>
            </a:pPr>
            <a:endParaRPr lang="en-US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2700" marR="5080">
              <a:lnSpc>
                <a:spcPct val="125000"/>
              </a:lnSpc>
            </a:pPr>
            <a:r>
              <a:rPr lang="en-US" sz="16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 open platform for sharing data across crises and organizations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and goal of it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make humanitarian data easy to find and use for analysis.</a:t>
            </a:r>
            <a:endParaRPr lang="en-US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2C5348-C942-9A25-9428-0B0A07384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16113"/>
            <a:ext cx="2858965" cy="33337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202123E3-7C4D-C5D7-6E58-3BA9120156A0}"/>
              </a:ext>
            </a:extLst>
          </p:cNvPr>
          <p:cNvSpPr txBox="1"/>
          <p:nvPr/>
        </p:nvSpPr>
        <p:spPr>
          <a:xfrm>
            <a:off x="13534390" y="6134100"/>
            <a:ext cx="3382010" cy="3395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85875">
              <a:lnSpc>
                <a:spcPct val="107000"/>
              </a:lnSpc>
              <a:spcBef>
                <a:spcPts val="100"/>
              </a:spcBef>
            </a:pPr>
            <a:r>
              <a:rPr lang="en-US" sz="2700" b="1" spc="-85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CRED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5000"/>
              </a:lnSpc>
            </a:pPr>
            <a:endParaRPr lang="en-US" sz="4250" dirty="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5000"/>
              </a:lnSpc>
            </a:pPr>
            <a:endParaRPr lang="en-US" sz="1600" spc="105" dirty="0">
              <a:solidFill>
                <a:srgbClr val="111B1D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25000"/>
              </a:lnSpc>
            </a:pPr>
            <a:r>
              <a:rPr lang="en-US" sz="1600" spc="10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The Centre promotes research, training and technical expertise on humanitarian emergencies, particularly in public health and epidemiology.</a:t>
            </a:r>
            <a:endParaRPr sz="16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376251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446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92684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0900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911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67334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5550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376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41984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00200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58417" y="3"/>
            <a:ext cx="396875" cy="415925"/>
          </a:xfrm>
          <a:custGeom>
            <a:avLst/>
            <a:gdLst/>
            <a:ahLst/>
            <a:cxnLst/>
            <a:rect l="l" t="t" r="r" b="b"/>
            <a:pathLst>
              <a:path w="396875" h="415925">
                <a:moveTo>
                  <a:pt x="396325" y="340547"/>
                </a:moveTo>
                <a:lnTo>
                  <a:pt x="320695" y="415798"/>
                </a:lnTo>
                <a:lnTo>
                  <a:pt x="0" y="96711"/>
                </a:lnTo>
                <a:lnTo>
                  <a:pt x="97198" y="0"/>
                </a:lnTo>
                <a:lnTo>
                  <a:pt x="151261" y="0"/>
                </a:lnTo>
                <a:lnTo>
                  <a:pt x="151261" y="96711"/>
                </a:lnTo>
                <a:lnTo>
                  <a:pt x="396325" y="340547"/>
                </a:lnTo>
                <a:close/>
              </a:path>
              <a:path w="396875" h="415925">
                <a:moveTo>
                  <a:pt x="248459" y="0"/>
                </a:moveTo>
                <a:lnTo>
                  <a:pt x="151261" y="96711"/>
                </a:lnTo>
                <a:lnTo>
                  <a:pt x="151261" y="0"/>
                </a:lnTo>
                <a:lnTo>
                  <a:pt x="24845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96703" y="1282703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796703" y="1155703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796703" y="1028703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F2E4BFEE-C84A-5D06-6B14-D5F4B20E18D1}"/>
              </a:ext>
            </a:extLst>
          </p:cNvPr>
          <p:cNvSpPr/>
          <p:nvPr/>
        </p:nvSpPr>
        <p:spPr>
          <a:xfrm>
            <a:off x="16685148" y="9101933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869D7C-59EB-B1DC-E8AB-94D5E61C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"/>
          <a:stretch>
            <a:fillRect/>
          </a:stretch>
        </p:blipFill>
        <p:spPr>
          <a:xfrm rot="16200000">
            <a:off x="6781801" y="-7353300"/>
            <a:ext cx="4724399" cy="18288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>
            <a:reflection blurRad="6350" stA="53000" endPos="55000" dir="5400000" sy="-100000" algn="bl" rotWithShape="0"/>
          </a:effectLst>
        </p:spPr>
      </p:pic>
      <p:sp>
        <p:nvSpPr>
          <p:cNvPr id="7" name="object 7"/>
          <p:cNvSpPr/>
          <p:nvPr/>
        </p:nvSpPr>
        <p:spPr>
          <a:xfrm>
            <a:off x="609600" y="9563100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/>
          <p:cNvSpPr txBox="1"/>
          <p:nvPr/>
        </p:nvSpPr>
        <p:spPr>
          <a:xfrm>
            <a:off x="6705610" y="3581400"/>
            <a:ext cx="5486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PH" sz="2400" b="1" spc="185" dirty="0">
                <a:solidFill>
                  <a:schemeClr val="bg1">
                    <a:lumMod val="95000"/>
                  </a:schemeClr>
                </a:solidFill>
                <a:latin typeface="Tahoma" panose="020B0604030504040204"/>
                <a:cs typeface="Tahoma" panose="020B0604030504040204"/>
              </a:rPr>
              <a:t>TEAM TYPHOON ANALYST</a:t>
            </a:r>
            <a:endParaRPr sz="2400" dirty="0">
              <a:solidFill>
                <a:schemeClr val="bg1">
                  <a:lumMod val="95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F6F7FB5-6BA8-88E3-72A2-167834489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2500" y="2324100"/>
            <a:ext cx="8763000" cy="125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95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pc="-254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EE</a:t>
            </a:r>
            <a:r>
              <a:rPr spc="204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pc="-345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pc="4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pc="-1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pc="-9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pc="-345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pc="4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pc="-254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pc="509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pc="-33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M</a:t>
            </a:r>
          </a:p>
        </p:txBody>
      </p:sp>
      <p:pic>
        <p:nvPicPr>
          <p:cNvPr id="15" name="object 10">
            <a:extLst>
              <a:ext uri="{FF2B5EF4-FFF2-40B4-BE49-F238E27FC236}">
                <a16:creationId xmlns:a16="http://schemas.microsoft.com/office/drawing/2014/main" id="{9999F00B-34CF-EF5C-DB64-C6B12651FFE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96807" y="4587431"/>
            <a:ext cx="3143218" cy="3481387"/>
          </a:xfrm>
          <a:prstGeom prst="rect">
            <a:avLst/>
          </a:prstGeom>
        </p:spPr>
      </p:pic>
      <p:pic>
        <p:nvPicPr>
          <p:cNvPr id="17" name="object 10">
            <a:extLst>
              <a:ext uri="{FF2B5EF4-FFF2-40B4-BE49-F238E27FC236}">
                <a16:creationId xmlns:a16="http://schemas.microsoft.com/office/drawing/2014/main" id="{7621BA79-3847-1D97-8C67-8D6C980D062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58171" y="4854749"/>
            <a:ext cx="2780835" cy="3183636"/>
          </a:xfrm>
          <a:prstGeom prst="rect">
            <a:avLst/>
          </a:prstGeom>
        </p:spPr>
      </p:pic>
      <p:sp>
        <p:nvSpPr>
          <p:cNvPr id="19" name="object 11">
            <a:extLst>
              <a:ext uri="{FF2B5EF4-FFF2-40B4-BE49-F238E27FC236}">
                <a16:creationId xmlns:a16="http://schemas.microsoft.com/office/drawing/2014/main" id="{21B49A51-5A7E-4D3C-8E44-4505365DCC2D}"/>
              </a:ext>
            </a:extLst>
          </p:cNvPr>
          <p:cNvSpPr txBox="1"/>
          <p:nvPr/>
        </p:nvSpPr>
        <p:spPr>
          <a:xfrm>
            <a:off x="4060554" y="7945582"/>
            <a:ext cx="5994871" cy="2081980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915"/>
              </a:spcBef>
            </a:pPr>
            <a:r>
              <a:rPr lang="en-US" sz="2700" b="1" spc="-3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John </a:t>
            </a:r>
            <a:r>
              <a:rPr lang="en-US" sz="2700" b="1" spc="-30" dirty="0" err="1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Palis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R="5080" algn="ctr">
              <a:lnSpc>
                <a:spcPct val="100000"/>
              </a:lnSpc>
              <a:spcBef>
                <a:spcPts val="1275"/>
              </a:spcBef>
            </a:pPr>
            <a:r>
              <a:rPr lang="en-US" sz="1900" spc="-6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Presentation Manager</a:t>
            </a:r>
            <a:endParaRPr sz="19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Verdana" panose="020B0604030504040204"/>
              <a:cs typeface="Verdana" panose="020B0604030504040204"/>
            </a:endParaRPr>
          </a:p>
          <a:p>
            <a:pPr marR="5080" algn="ctr">
              <a:lnSpc>
                <a:spcPct val="100000"/>
              </a:lnSpc>
            </a:pPr>
            <a:endParaRPr sz="19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C9C79809-798F-CFAA-D92C-046998313D8C}"/>
              </a:ext>
            </a:extLst>
          </p:cNvPr>
          <p:cNvSpPr txBox="1"/>
          <p:nvPr/>
        </p:nvSpPr>
        <p:spPr>
          <a:xfrm>
            <a:off x="8197937" y="7966364"/>
            <a:ext cx="5994871" cy="2081980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915"/>
              </a:spcBef>
            </a:pPr>
            <a:r>
              <a:rPr lang="en-US" sz="2700" b="1" spc="-3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Christine </a:t>
            </a:r>
            <a:r>
              <a:rPr lang="en-US" sz="2700" b="1" spc="-30" dirty="0" err="1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Alangilan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R="5080" algn="ctr">
              <a:lnSpc>
                <a:spcPct val="100000"/>
              </a:lnSpc>
              <a:spcBef>
                <a:spcPts val="1275"/>
              </a:spcBef>
            </a:pPr>
            <a:r>
              <a:rPr lang="en-US" sz="1900" spc="-6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Documentation Director</a:t>
            </a:r>
            <a:endParaRPr sz="19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Verdana" panose="020B0604030504040204"/>
              <a:cs typeface="Verdana" panose="020B0604030504040204"/>
            </a:endParaRPr>
          </a:p>
          <a:p>
            <a:pPr marR="5080" algn="ctr">
              <a:lnSpc>
                <a:spcPct val="100000"/>
              </a:lnSpc>
            </a:pPr>
            <a:endParaRPr sz="19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9D3CC9C6-1415-9A96-1DFC-45EEE8D72978}"/>
              </a:ext>
            </a:extLst>
          </p:cNvPr>
          <p:cNvSpPr txBox="1"/>
          <p:nvPr/>
        </p:nvSpPr>
        <p:spPr>
          <a:xfrm>
            <a:off x="-42192" y="7945582"/>
            <a:ext cx="5994871" cy="2081980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915"/>
              </a:spcBef>
            </a:pPr>
            <a:r>
              <a:rPr lang="en-US" sz="2700" b="1" spc="-3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Gabriel Alvaro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R="5080" algn="ctr">
              <a:lnSpc>
                <a:spcPct val="100000"/>
              </a:lnSpc>
              <a:spcBef>
                <a:spcPts val="1275"/>
              </a:spcBef>
            </a:pPr>
            <a:r>
              <a:rPr lang="en-US" sz="1900" spc="-6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Project Manager</a:t>
            </a:r>
            <a:endParaRPr sz="19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Verdana" panose="020B0604030504040204"/>
              <a:cs typeface="Verdana" panose="020B0604030504040204"/>
            </a:endParaRPr>
          </a:p>
          <a:p>
            <a:pPr marR="5080" algn="ctr">
              <a:lnSpc>
                <a:spcPct val="100000"/>
              </a:lnSpc>
            </a:pPr>
            <a:endParaRPr sz="19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B73871EC-DFE3-BE39-598D-ACFFA85E391A}"/>
              </a:ext>
            </a:extLst>
          </p:cNvPr>
          <p:cNvSpPr txBox="1"/>
          <p:nvPr/>
        </p:nvSpPr>
        <p:spPr>
          <a:xfrm>
            <a:off x="12404598" y="7962900"/>
            <a:ext cx="5994871" cy="2081980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915"/>
              </a:spcBef>
            </a:pPr>
            <a:r>
              <a:rPr lang="en-US" sz="2700" b="1" spc="-30" dirty="0">
                <a:solidFill>
                  <a:srgbClr val="111B1D"/>
                </a:solidFill>
                <a:latin typeface="Tahoma" panose="020B0604030504040204"/>
                <a:cs typeface="Tahoma" panose="020B0604030504040204"/>
              </a:rPr>
              <a:t>Marian Guerra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R="5080" algn="ctr">
              <a:lnSpc>
                <a:spcPct val="100000"/>
              </a:lnSpc>
              <a:spcBef>
                <a:spcPts val="1275"/>
              </a:spcBef>
            </a:pPr>
            <a:r>
              <a:rPr lang="en-US" sz="1900" spc="-65" dirty="0">
                <a:solidFill>
                  <a:srgbClr val="111B1D"/>
                </a:solidFill>
                <a:latin typeface="Verdana" panose="020B0604030504040204"/>
                <a:cs typeface="Verdana" panose="020B0604030504040204"/>
              </a:rPr>
              <a:t>Quality Assurance Analyst</a:t>
            </a:r>
            <a:endParaRPr sz="19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Verdana" panose="020B0604030504040204"/>
              <a:cs typeface="Verdana" panose="020B0604030504040204"/>
            </a:endParaRPr>
          </a:p>
          <a:p>
            <a:pPr marR="5080" algn="ctr">
              <a:lnSpc>
                <a:spcPct val="100000"/>
              </a:lnSpc>
            </a:pPr>
            <a:endParaRPr sz="1900" dirty="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697C34-9CBA-2B8B-2BD3-A3C3376873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0" t="38176" r="38272" b="40618"/>
          <a:stretch/>
        </p:blipFill>
        <p:spPr>
          <a:xfrm>
            <a:off x="5359107" y="4885182"/>
            <a:ext cx="3219554" cy="3183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977D75-8BAA-17B0-2B1D-8E8FF95305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72" y="4854749"/>
            <a:ext cx="3219554" cy="31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3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748616" y="4354535"/>
            <a:ext cx="5257800" cy="57150"/>
          </a:xfrm>
          <a:custGeom>
            <a:avLst/>
            <a:gdLst/>
            <a:ahLst/>
            <a:cxnLst/>
            <a:rect l="l" t="t" r="r" b="b"/>
            <a:pathLst>
              <a:path w="5257800" h="57150">
                <a:moveTo>
                  <a:pt x="5257799" y="57149"/>
                </a:moveTo>
                <a:lnTo>
                  <a:pt x="0" y="57149"/>
                </a:lnTo>
                <a:lnTo>
                  <a:pt x="0" y="0"/>
                </a:lnTo>
                <a:lnTo>
                  <a:pt x="5257799" y="0"/>
                </a:lnTo>
                <a:lnTo>
                  <a:pt x="5257799" y="5714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35916" y="3685541"/>
            <a:ext cx="49180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ysClr val="windowText" lastClr="000000"/>
                </a:solidFill>
                <a:latin typeface="Tahoma" panose="020B0604030504040204"/>
                <a:cs typeface="Tahoma" panose="020B0604030504040204"/>
              </a:rPr>
              <a:t>TOPICS</a:t>
            </a:r>
            <a:r>
              <a:rPr sz="2900" spc="90" dirty="0">
                <a:solidFill>
                  <a:sysClr val="windowText" lastClr="00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900" spc="105" dirty="0">
                <a:solidFill>
                  <a:sysClr val="windowText" lastClr="000000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900" spc="90" dirty="0">
                <a:solidFill>
                  <a:sysClr val="windowText" lastClr="00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900" spc="-35" dirty="0">
                <a:solidFill>
                  <a:sysClr val="windowText" lastClr="000000"/>
                </a:solidFill>
                <a:latin typeface="Tahoma" panose="020B0604030504040204"/>
                <a:cs typeface="Tahoma" panose="020B0604030504040204"/>
              </a:rPr>
              <a:t>HIGHLIGHTS</a:t>
            </a:r>
            <a:endParaRPr sz="2900" dirty="0">
              <a:solidFill>
                <a:sysClr val="windowText" lastClr="000000"/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65676" y="4673994"/>
            <a:ext cx="7780684" cy="27613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57630">
              <a:lnSpc>
                <a:spcPct val="125000"/>
              </a:lnSpc>
              <a:spcBef>
                <a:spcPts val="100"/>
              </a:spcBef>
            </a:pPr>
            <a:r>
              <a:rPr lang="en-PH" sz="2400" spc="110" dirty="0">
                <a:solidFill>
                  <a:sysClr val="windowText" lastClr="000000"/>
                </a:solidFill>
                <a:latin typeface="Century Gothic" panose="020B0502020202020204" pitchFamily="34" charset="0"/>
                <a:cs typeface="Verdana" panose="020B0604030504040204"/>
              </a:rPr>
              <a:t>Sustainable Development Goals</a:t>
            </a:r>
          </a:p>
          <a:p>
            <a:pPr marL="12700" marR="1357630">
              <a:lnSpc>
                <a:spcPct val="125000"/>
              </a:lnSpc>
              <a:spcBef>
                <a:spcPts val="100"/>
              </a:spcBef>
            </a:pPr>
            <a:r>
              <a:rPr lang="en-US" sz="2400" spc="-160" dirty="0">
                <a:solidFill>
                  <a:sysClr val="windowText" lastClr="000000"/>
                </a:solidFill>
                <a:latin typeface="Century Gothic" panose="020B0502020202020204" pitchFamily="34" charset="0"/>
                <a:cs typeface="Verdana" panose="020B0604030504040204"/>
              </a:rPr>
              <a:t>Introduction</a:t>
            </a:r>
            <a:endParaRPr lang="en-PH" sz="2400" spc="-75" dirty="0">
              <a:solidFill>
                <a:sysClr val="windowText" lastClr="000000"/>
              </a:solidFill>
              <a:latin typeface="Century Gothic" panose="020B0502020202020204" pitchFamily="34" charset="0"/>
              <a:cs typeface="Verdana" panose="020B0604030504040204"/>
            </a:endParaRPr>
          </a:p>
          <a:p>
            <a:pPr marL="12700" marR="1357630">
              <a:lnSpc>
                <a:spcPct val="125000"/>
              </a:lnSpc>
              <a:spcBef>
                <a:spcPts val="100"/>
              </a:spcBef>
            </a:pPr>
            <a:r>
              <a:rPr lang="en-PH" sz="2400" spc="-15" dirty="0">
                <a:solidFill>
                  <a:sysClr val="windowText" lastClr="000000"/>
                </a:solidFill>
                <a:latin typeface="Century Gothic" panose="020B0502020202020204" pitchFamily="34" charset="0"/>
                <a:cs typeface="Verdana" panose="020B0604030504040204"/>
              </a:rPr>
              <a:t>Problem Statement	</a:t>
            </a:r>
            <a:endParaRPr sz="2400" dirty="0">
              <a:solidFill>
                <a:sysClr val="windowText" lastClr="000000"/>
              </a:solidFill>
              <a:latin typeface="Century Gothic" panose="020B0502020202020204" pitchFamily="34" charset="0"/>
              <a:cs typeface="Verdana" panose="020B0604030504040204"/>
            </a:endParaRPr>
          </a:p>
          <a:p>
            <a:pPr marL="12700" marR="5080">
              <a:lnSpc>
                <a:spcPct val="125000"/>
              </a:lnSpc>
            </a:pPr>
            <a:r>
              <a:rPr lang="en-PH" sz="2400" spc="-10" dirty="0">
                <a:solidFill>
                  <a:sysClr val="windowText" lastClr="000000"/>
                </a:solidFill>
                <a:latin typeface="Century Gothic" panose="020B0502020202020204" pitchFamily="34" charset="0"/>
                <a:cs typeface="Verdana" panose="020B0604030504040204"/>
              </a:rPr>
              <a:t>Objectives</a:t>
            </a:r>
            <a:endParaRPr lang="en-PH" sz="2400" spc="-30" dirty="0">
              <a:solidFill>
                <a:sysClr val="windowText" lastClr="000000"/>
              </a:solidFill>
              <a:latin typeface="Century Gothic" panose="020B0502020202020204" pitchFamily="34" charset="0"/>
              <a:cs typeface="Verdana" panose="020B0604030504040204"/>
            </a:endParaRPr>
          </a:p>
          <a:p>
            <a:pPr marL="12700" marR="5080">
              <a:lnSpc>
                <a:spcPct val="125000"/>
              </a:lnSpc>
            </a:pPr>
            <a:r>
              <a:rPr lang="en-PH" sz="2400" spc="-80" dirty="0">
                <a:solidFill>
                  <a:sysClr val="windowText" lastClr="000000"/>
                </a:solidFill>
                <a:latin typeface="Century Gothic" panose="020B0502020202020204" pitchFamily="34" charset="0"/>
                <a:cs typeface="Verdana" panose="020B0604030504040204"/>
              </a:rPr>
              <a:t>Purpose</a:t>
            </a:r>
          </a:p>
          <a:p>
            <a:pPr marL="12700" marR="5080">
              <a:lnSpc>
                <a:spcPct val="125000"/>
              </a:lnSpc>
            </a:pPr>
            <a:r>
              <a:rPr lang="en-PH" sz="2400" spc="-15" dirty="0">
                <a:solidFill>
                  <a:sysClr val="windowText" lastClr="000000"/>
                </a:solidFill>
                <a:latin typeface="Century Gothic" panose="020B0502020202020204" pitchFamily="34" charset="0"/>
                <a:cs typeface="Verdana" panose="020B0604030504040204"/>
              </a:rPr>
              <a:t>Sources of Datasets</a:t>
            </a:r>
            <a:endParaRPr lang="en-PH" sz="2400" spc="-75" dirty="0">
              <a:solidFill>
                <a:sysClr val="windowText" lastClr="000000"/>
              </a:solidFill>
              <a:latin typeface="Century Gothic" panose="020B0502020202020204" pitchFamily="34" charset="0"/>
              <a:cs typeface="Verdan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796703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796703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796703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685148" y="9101933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8569360" cy="10287000"/>
          </a:xfrm>
          <a:prstGeom prst="rect">
            <a:avLst/>
          </a:prstGeom>
          <a:blipFill dpi="0" rotWithShape="1">
            <a:blip r:embed="rId3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543675" cy="10287000"/>
          </a:xfrm>
          <a:custGeom>
            <a:avLst/>
            <a:gdLst/>
            <a:ahLst/>
            <a:cxnLst/>
            <a:rect l="l" t="t" r="r" b="b"/>
            <a:pathLst>
              <a:path w="6543675" h="10287000">
                <a:moveTo>
                  <a:pt x="65436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543674" y="0"/>
                </a:lnTo>
                <a:lnTo>
                  <a:pt x="654367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1657052" y="345029"/>
            <a:ext cx="2000548" cy="8681914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5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Sustainable Development Goals</a:t>
            </a:r>
            <a:endParaRPr sz="65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310974" y="1303417"/>
            <a:ext cx="3996690" cy="861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lang="en-PH" sz="2700" spc="-75" dirty="0">
                <a:solidFill>
                  <a:schemeClr val="bg2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Goal 11: Sustainable Cities and Communities</a:t>
            </a:r>
            <a:endParaRPr sz="2700" dirty="0">
              <a:solidFill>
                <a:schemeClr val="bg2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10974" y="2377239"/>
            <a:ext cx="4429916" cy="101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n-US" spc="105" dirty="0">
                <a:solidFill>
                  <a:srgbClr val="111B1D"/>
                </a:solidFill>
                <a:latin typeface="Century Gothic" panose="020B0502020202020204" pitchFamily="34" charset="0"/>
                <a:cs typeface="Verdana" panose="020B0604030504040204"/>
              </a:rPr>
              <a:t>It stives to mitigate the negative consequences of natural catastrophes like typhoons.</a:t>
            </a:r>
            <a:endParaRPr dirty="0">
              <a:latin typeface="Century Gothic" panose="020B0502020202020204" pitchFamily="34" charset="0"/>
              <a:cs typeface="Verdana" panose="020B0604030504040204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16796703" y="1282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16796703" y="1155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16796703" y="1028700"/>
            <a:ext cx="466090" cy="50800"/>
          </a:xfrm>
          <a:custGeom>
            <a:avLst/>
            <a:gdLst/>
            <a:ahLst/>
            <a:cxnLst/>
            <a:rect l="l" t="t" r="r" b="b"/>
            <a:pathLst>
              <a:path w="466090" h="50800">
                <a:moveTo>
                  <a:pt x="465824" y="50799"/>
                </a:moveTo>
                <a:lnTo>
                  <a:pt x="0" y="50799"/>
                </a:lnTo>
                <a:lnTo>
                  <a:pt x="0" y="0"/>
                </a:lnTo>
                <a:lnTo>
                  <a:pt x="465824" y="0"/>
                </a:lnTo>
                <a:lnTo>
                  <a:pt x="465824" y="5079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16685148" y="9101933"/>
            <a:ext cx="690245" cy="317500"/>
          </a:xfrm>
          <a:custGeom>
            <a:avLst/>
            <a:gdLst/>
            <a:ahLst/>
            <a:cxnLst/>
            <a:rect l="l" t="t" r="r" b="b"/>
            <a:pathLst>
              <a:path w="690244" h="317500">
                <a:moveTo>
                  <a:pt x="530605" y="317229"/>
                </a:moveTo>
                <a:lnTo>
                  <a:pt x="538520" y="317229"/>
                </a:lnTo>
                <a:lnTo>
                  <a:pt x="690166" y="162648"/>
                </a:lnTo>
                <a:lnTo>
                  <a:pt x="690166" y="154580"/>
                </a:lnTo>
                <a:lnTo>
                  <a:pt x="543585" y="5163"/>
                </a:lnTo>
                <a:lnTo>
                  <a:pt x="538520" y="0"/>
                </a:lnTo>
                <a:lnTo>
                  <a:pt x="530605" y="0"/>
                </a:lnTo>
                <a:lnTo>
                  <a:pt x="525856" y="5163"/>
                </a:lnTo>
                <a:lnTo>
                  <a:pt x="523323" y="7745"/>
                </a:lnTo>
                <a:lnTo>
                  <a:pt x="522057" y="10972"/>
                </a:lnTo>
                <a:lnTo>
                  <a:pt x="522057" y="17426"/>
                </a:lnTo>
                <a:lnTo>
                  <a:pt x="523323" y="20653"/>
                </a:lnTo>
                <a:lnTo>
                  <a:pt x="645527" y="145544"/>
                </a:lnTo>
                <a:lnTo>
                  <a:pt x="5698" y="145544"/>
                </a:lnTo>
                <a:lnTo>
                  <a:pt x="0" y="151353"/>
                </a:lnTo>
                <a:lnTo>
                  <a:pt x="0" y="165553"/>
                </a:lnTo>
                <a:lnTo>
                  <a:pt x="5698" y="171361"/>
                </a:lnTo>
                <a:lnTo>
                  <a:pt x="645527" y="171361"/>
                </a:lnTo>
                <a:lnTo>
                  <a:pt x="520474" y="298834"/>
                </a:lnTo>
                <a:lnTo>
                  <a:pt x="520474" y="306902"/>
                </a:lnTo>
                <a:lnTo>
                  <a:pt x="530605" y="31722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8"/>
          <p:cNvSpPr txBox="1"/>
          <p:nvPr/>
        </p:nvSpPr>
        <p:spPr>
          <a:xfrm>
            <a:off x="10287000" y="4116542"/>
            <a:ext cx="3996690" cy="417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ea typeface="+mj-ea"/>
                <a:cs typeface="Verdana" panose="020B0604030504040204"/>
              </a:defRPr>
            </a:lvl1pPr>
          </a:lstStyle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lang="en-US" sz="2700" kern="0" spc="-75" dirty="0">
                <a:solidFill>
                  <a:schemeClr val="bg2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Goal 13: Climate Action</a:t>
            </a:r>
            <a:endParaRPr lang="en-US" sz="2700" kern="0" dirty="0">
              <a:solidFill>
                <a:schemeClr val="bg2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8" name="object 19"/>
          <p:cNvSpPr txBox="1"/>
          <p:nvPr/>
        </p:nvSpPr>
        <p:spPr>
          <a:xfrm>
            <a:off x="10310974" y="4838700"/>
            <a:ext cx="4429916" cy="101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n-US" spc="105" dirty="0">
                <a:solidFill>
                  <a:srgbClr val="111B1D"/>
                </a:solidFill>
                <a:latin typeface="Century Gothic" panose="020B0502020202020204" pitchFamily="34" charset="0"/>
                <a:cs typeface="Verdana" panose="020B0604030504040204"/>
              </a:rPr>
              <a:t>It stives to take immediate action to address climate change and its consequences.</a:t>
            </a:r>
            <a:endParaRPr dirty="0">
              <a:latin typeface="Century Gothic" panose="020B0502020202020204" pitchFamily="34" charset="0"/>
              <a:cs typeface="Verdana" panose="020B0604030504040204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10310974" y="7012142"/>
            <a:ext cx="3996690" cy="417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rgbClr val="111B1D"/>
                </a:solidFill>
                <a:latin typeface="Verdana" panose="020B0604030504040204"/>
                <a:ea typeface="+mj-ea"/>
                <a:cs typeface="Verdana" panose="020B0604030504040204"/>
              </a:defRPr>
            </a:lvl1pPr>
          </a:lstStyle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lang="en-US" sz="2700" kern="0" spc="-75" dirty="0">
                <a:solidFill>
                  <a:schemeClr val="bg2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Goal 15: Life on Land</a:t>
            </a:r>
            <a:endParaRPr lang="en-US" sz="2700" kern="0" dirty="0">
              <a:solidFill>
                <a:schemeClr val="bg2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10322347" y="7625762"/>
            <a:ext cx="4429916" cy="1708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n-US" spc="105" dirty="0">
                <a:solidFill>
                  <a:srgbClr val="111B1D"/>
                </a:solidFill>
                <a:latin typeface="Century Gothic" panose="020B0502020202020204" pitchFamily="34" charset="0"/>
                <a:cs typeface="Verdana" panose="020B0604030504040204"/>
              </a:rPr>
              <a:t>It seeks to manage forest sustainability, prevent desertification, halt and reverse land degradation, and halt biodiversity loss.</a:t>
            </a:r>
            <a:endParaRPr dirty="0">
              <a:latin typeface="Century Gothic" panose="020B0502020202020204" pitchFamily="34" charset="0"/>
              <a:cs typeface="Verdana" panose="020B0604030504040204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94" y="571500"/>
            <a:ext cx="3996691" cy="29363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95" y="3731111"/>
            <a:ext cx="3996690" cy="29363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78" y="6876074"/>
            <a:ext cx="4008707" cy="2915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225" y="174648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6225" y="128827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225" y="830064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225" y="371840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911" y="0"/>
            <a:ext cx="617220" cy="310515"/>
          </a:xfrm>
          <a:custGeom>
            <a:avLst/>
            <a:gdLst/>
            <a:ahLst/>
            <a:cxnLst/>
            <a:rect l="l" t="t" r="r" b="b"/>
            <a:pathLst>
              <a:path w="617219" h="310515">
                <a:moveTo>
                  <a:pt x="466298" y="0"/>
                </a:moveTo>
                <a:lnTo>
                  <a:pt x="616801" y="0"/>
                </a:lnTo>
                <a:lnTo>
                  <a:pt x="308400" y="309954"/>
                </a:lnTo>
                <a:lnTo>
                  <a:pt x="157897" y="158693"/>
                </a:lnTo>
                <a:lnTo>
                  <a:pt x="308400" y="158693"/>
                </a:lnTo>
                <a:lnTo>
                  <a:pt x="466298" y="0"/>
                </a:lnTo>
                <a:close/>
              </a:path>
              <a:path w="617219" h="310515">
                <a:moveTo>
                  <a:pt x="0" y="0"/>
                </a:moveTo>
                <a:lnTo>
                  <a:pt x="150502" y="0"/>
                </a:lnTo>
                <a:lnTo>
                  <a:pt x="308400" y="158693"/>
                </a:lnTo>
                <a:lnTo>
                  <a:pt x="157897" y="158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7375" y="6949106"/>
            <a:ext cx="1485900" cy="57150"/>
          </a:xfrm>
          <a:custGeom>
            <a:avLst/>
            <a:gdLst/>
            <a:ahLst/>
            <a:cxnLst/>
            <a:rect l="l" t="t" r="r" b="b"/>
            <a:pathLst>
              <a:path w="1485900" h="57150">
                <a:moveTo>
                  <a:pt x="148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1485899" y="0"/>
                </a:lnTo>
                <a:lnTo>
                  <a:pt x="1485899" y="571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4675" y="6079687"/>
            <a:ext cx="3382010" cy="3026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PH" sz="425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PH" sz="4250" dirty="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5000"/>
              </a:lnSpc>
            </a:pP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Philippines' apparent vulnerability to natural disasters emerges from its geographic location within the Pacific Ring of Fire.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22010" y="1028501"/>
            <a:ext cx="8596630" cy="2394886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0"/>
              </a:spcBef>
            </a:pPr>
            <a:r>
              <a:rPr lang="en-PH" sz="8000" b="1" spc="-90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EDA TO TMRF</a:t>
            </a:r>
            <a:br>
              <a:rPr lang="en-PH" sz="8000" b="1" spc="-90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</a:br>
            <a:r>
              <a:rPr lang="en-PH" b="1" spc="-90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INTRODUCTION</a:t>
            </a:r>
            <a:endParaRPr lang="en-PH" sz="8000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7"/>
          <a:stretch>
            <a:fillRect/>
          </a:stretch>
        </p:blipFill>
        <p:spPr>
          <a:xfrm>
            <a:off x="1219200" y="5796345"/>
            <a:ext cx="2734274" cy="3308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718640" y="0"/>
            <a:ext cx="8569360" cy="10287000"/>
          </a:xfrm>
          <a:prstGeom prst="rect">
            <a:avLst/>
          </a:prstGeom>
          <a:blipFill dpi="0" rotWithShape="1">
            <a:blip r:embed="rId3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601200" y="1465635"/>
            <a:ext cx="6658707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/>
                <a:cs typeface="Cambria" panose="02040503050406030204"/>
              </a:rPr>
              <a:t>PROBLEM STATEMENT</a:t>
            </a:r>
            <a:endParaRPr sz="5000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569360" cy="10325100"/>
          </a:xfrm>
          <a:prstGeom prst="rect">
            <a:avLst/>
          </a:prstGeom>
          <a:blipFill dpi="0" rotWithShape="1">
            <a:blip r:embed="rId3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bject 2"/>
          <p:cNvSpPr/>
          <p:nvPr/>
        </p:nvSpPr>
        <p:spPr>
          <a:xfrm>
            <a:off x="17373600" y="1746488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/>
          <p:nvPr/>
        </p:nvSpPr>
        <p:spPr>
          <a:xfrm>
            <a:off x="17373600" y="1288276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17373600" y="830064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7373600" y="371840"/>
            <a:ext cx="638175" cy="396875"/>
          </a:xfrm>
          <a:custGeom>
            <a:avLst/>
            <a:gdLst/>
            <a:ahLst/>
            <a:cxnLst/>
            <a:rect l="l" t="t" r="r" b="b"/>
            <a:pathLst>
              <a:path w="638175" h="396875">
                <a:moveTo>
                  <a:pt x="75251" y="0"/>
                </a:moveTo>
                <a:lnTo>
                  <a:pt x="319087" y="245064"/>
                </a:lnTo>
                <a:lnTo>
                  <a:pt x="562923" y="0"/>
                </a:lnTo>
                <a:lnTo>
                  <a:pt x="638174" y="75630"/>
                </a:lnTo>
                <a:lnTo>
                  <a:pt x="319087" y="396325"/>
                </a:lnTo>
                <a:lnTo>
                  <a:pt x="0" y="75630"/>
                </a:lnTo>
                <a:lnTo>
                  <a:pt x="7525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17384286" y="0"/>
            <a:ext cx="617220" cy="310515"/>
          </a:xfrm>
          <a:custGeom>
            <a:avLst/>
            <a:gdLst/>
            <a:ahLst/>
            <a:cxnLst/>
            <a:rect l="l" t="t" r="r" b="b"/>
            <a:pathLst>
              <a:path w="617219" h="310515">
                <a:moveTo>
                  <a:pt x="466298" y="0"/>
                </a:moveTo>
                <a:lnTo>
                  <a:pt x="616801" y="0"/>
                </a:lnTo>
                <a:lnTo>
                  <a:pt x="308400" y="309954"/>
                </a:lnTo>
                <a:lnTo>
                  <a:pt x="157897" y="158693"/>
                </a:lnTo>
                <a:lnTo>
                  <a:pt x="308400" y="158693"/>
                </a:lnTo>
                <a:lnTo>
                  <a:pt x="466298" y="0"/>
                </a:lnTo>
                <a:close/>
              </a:path>
              <a:path w="617219" h="310515">
                <a:moveTo>
                  <a:pt x="0" y="0"/>
                </a:moveTo>
                <a:lnTo>
                  <a:pt x="150502" y="0"/>
                </a:lnTo>
                <a:lnTo>
                  <a:pt x="308400" y="158693"/>
                </a:lnTo>
                <a:lnTo>
                  <a:pt x="157897" y="158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2D30D91-962E-E65F-6E07-4C355815AC34}"/>
              </a:ext>
            </a:extLst>
          </p:cNvPr>
          <p:cNvSpPr txBox="1"/>
          <p:nvPr/>
        </p:nvSpPr>
        <p:spPr>
          <a:xfrm>
            <a:off x="9601200" y="2743270"/>
            <a:ext cx="8382000" cy="5320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555"/>
              </a:spcBef>
            </a:pPr>
            <a:r>
              <a:rPr lang="en-US" sz="4000" spc="105" dirty="0">
                <a:solidFill>
                  <a:srgbClr val="111B1D"/>
                </a:solidFill>
                <a:latin typeface="Century Gothic" panose="020B0502020202020204" pitchFamily="34" charset="0"/>
                <a:cs typeface="Verdana" panose="020B0604030504040204"/>
              </a:rPr>
              <a:t>The primary issue addressed by this project is the lack of a mitigation and response framework among the cities and municipalities located throughout the Philippine archipelago. </a:t>
            </a:r>
            <a:endParaRPr lang="en-US" sz="4000" dirty="0">
              <a:latin typeface="Century Gothic" panose="020B0502020202020204" pitchFamily="34" charset="0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3710" y="125750"/>
            <a:ext cx="5707359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7" name="Rectangle 26"/>
          <p:cNvSpPr/>
          <p:nvPr/>
        </p:nvSpPr>
        <p:spPr>
          <a:xfrm>
            <a:off x="12001680" y="125750"/>
            <a:ext cx="5748883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5C31D7-59EB-43FC-BC54-6D6ED3596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58" y="762879"/>
            <a:ext cx="1315743" cy="13157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59F392-AFBC-F6BC-0332-6808F076186E}"/>
              </a:ext>
            </a:extLst>
          </p:cNvPr>
          <p:cNvSpPr txBox="1"/>
          <p:nvPr/>
        </p:nvSpPr>
        <p:spPr>
          <a:xfrm>
            <a:off x="7082998" y="802093"/>
            <a:ext cx="3280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68,104</a:t>
            </a:r>
            <a:endParaRPr lang="en-PH" sz="7200" b="1" dirty="0"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E5EF4-603F-6485-E89E-879338B258A6}"/>
              </a:ext>
            </a:extLst>
          </p:cNvPr>
          <p:cNvSpPr txBox="1"/>
          <p:nvPr/>
        </p:nvSpPr>
        <p:spPr>
          <a:xfrm>
            <a:off x="6858001" y="1830912"/>
            <a:ext cx="362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Totally Damaged</a:t>
            </a:r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Houses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A92BC-8103-97E2-F74F-AB7EC1D88871}"/>
              </a:ext>
            </a:extLst>
          </p:cNvPr>
          <p:cNvSpPr txBox="1"/>
          <p:nvPr/>
        </p:nvSpPr>
        <p:spPr>
          <a:xfrm>
            <a:off x="10027761" y="326022"/>
            <a:ext cx="1783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TISOY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BEFF06C-5335-945A-8944-1C4C2FE17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1" y="630822"/>
            <a:ext cx="1544186" cy="15441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0FF3968-7C58-EF21-B638-ACF00A082B6A}"/>
              </a:ext>
            </a:extLst>
          </p:cNvPr>
          <p:cNvSpPr txBox="1"/>
          <p:nvPr/>
        </p:nvSpPr>
        <p:spPr>
          <a:xfrm>
            <a:off x="14620372" y="912918"/>
            <a:ext cx="3307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TISOY  TYPHOON URSULA</a:t>
            </a:r>
          </a:p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QUIEL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6D41885-3875-6546-63F1-6BAABE3D7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87" y="2651079"/>
            <a:ext cx="11626852" cy="75127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3709" y="371228"/>
            <a:ext cx="5755023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7" name="Rectangle 26"/>
          <p:cNvSpPr/>
          <p:nvPr/>
        </p:nvSpPr>
        <p:spPr>
          <a:xfrm>
            <a:off x="12029857" y="371228"/>
            <a:ext cx="5720705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2BF55-0D76-C88B-C0A1-CB9A10A14C3C}"/>
              </a:ext>
            </a:extLst>
          </p:cNvPr>
          <p:cNvSpPr txBox="1"/>
          <p:nvPr/>
        </p:nvSpPr>
        <p:spPr>
          <a:xfrm>
            <a:off x="13910097" y="1057974"/>
            <a:ext cx="249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136.0</a:t>
            </a:r>
            <a:endParaRPr lang="en-PH" sz="7200" b="1" dirty="0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ECC60-61A1-82FA-D9CD-3470D9789CFF}"/>
              </a:ext>
            </a:extLst>
          </p:cNvPr>
          <p:cNvSpPr txBox="1"/>
          <p:nvPr/>
        </p:nvSpPr>
        <p:spPr>
          <a:xfrm>
            <a:off x="14097000" y="2117544"/>
            <a:ext cx="362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Totally Damaged</a:t>
            </a:r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Houses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4AB0E-A685-30A7-E417-01241792E812}"/>
              </a:ext>
            </a:extLst>
          </p:cNvPr>
          <p:cNvSpPr txBox="1"/>
          <p:nvPr/>
        </p:nvSpPr>
        <p:spPr>
          <a:xfrm>
            <a:off x="14158177" y="476190"/>
            <a:ext cx="3587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SIPOCOT, CAMARINES SUR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D15C8E0-F843-88DB-FBBA-AC7BD9BD65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876300"/>
            <a:ext cx="1544186" cy="15441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23C745-0CC6-F938-7BB2-2D6474F41D80}"/>
              </a:ext>
            </a:extLst>
          </p:cNvPr>
          <p:cNvSpPr txBox="1"/>
          <p:nvPr/>
        </p:nvSpPr>
        <p:spPr>
          <a:xfrm>
            <a:off x="8773443" y="1158396"/>
            <a:ext cx="3307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sng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TISOY  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URSULA</a:t>
            </a:r>
          </a:p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QUIEL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B1EB091-9EE0-E6CD-53C6-C09798E75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1380" y="2955898"/>
            <a:ext cx="11599182" cy="71406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29898-8B59-9B42-6F28-862021C97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641" y="840535"/>
            <a:ext cx="1651383" cy="16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8800" cy="10287000"/>
          </a:xfrm>
          <a:custGeom>
            <a:avLst/>
            <a:gdLst/>
            <a:ahLst/>
            <a:cxnLst/>
            <a:rect l="l" t="t" r="r" b="b"/>
            <a:pathLst>
              <a:path w="4810125" h="10287000">
                <a:moveTo>
                  <a:pt x="48101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810124" y="0"/>
                </a:lnTo>
                <a:lnTo>
                  <a:pt x="4810124" y="1028699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951690" y="1028700"/>
            <a:ext cx="4175760" cy="9258300"/>
            <a:chOff x="951690" y="1028700"/>
            <a:chExt cx="4175760" cy="9258300"/>
          </a:xfrm>
        </p:grpSpPr>
        <p:sp>
          <p:nvSpPr>
            <p:cNvPr id="18" name="object 18"/>
            <p:cNvSpPr/>
            <p:nvPr/>
          </p:nvSpPr>
          <p:spPr>
            <a:xfrm>
              <a:off x="4489132" y="8144128"/>
              <a:ext cx="638175" cy="2143125"/>
            </a:xfrm>
            <a:custGeom>
              <a:avLst/>
              <a:gdLst/>
              <a:ahLst/>
              <a:cxnLst/>
              <a:rect l="l" t="t" r="r" b="b"/>
              <a:pathLst>
                <a:path w="638175" h="2143125">
                  <a:moveTo>
                    <a:pt x="627545" y="2142871"/>
                  </a:moveTo>
                  <a:lnTo>
                    <a:pt x="469595" y="1984133"/>
                  </a:lnTo>
                  <a:lnTo>
                    <a:pt x="319087" y="1832864"/>
                  </a:lnTo>
                  <a:lnTo>
                    <a:pt x="10642" y="2142871"/>
                  </a:lnTo>
                  <a:lnTo>
                    <a:pt x="161137" y="2142871"/>
                  </a:lnTo>
                  <a:lnTo>
                    <a:pt x="319087" y="1984133"/>
                  </a:lnTo>
                  <a:lnTo>
                    <a:pt x="477037" y="2142871"/>
                  </a:lnTo>
                  <a:lnTo>
                    <a:pt x="627545" y="2142871"/>
                  </a:lnTo>
                  <a:close/>
                </a:path>
                <a:path w="638175" h="2143125">
                  <a:moveTo>
                    <a:pt x="638175" y="1695348"/>
                  </a:moveTo>
                  <a:lnTo>
                    <a:pt x="319087" y="1374648"/>
                  </a:lnTo>
                  <a:lnTo>
                    <a:pt x="0" y="1695348"/>
                  </a:lnTo>
                  <a:lnTo>
                    <a:pt x="75260" y="1770976"/>
                  </a:lnTo>
                  <a:lnTo>
                    <a:pt x="319087" y="1525917"/>
                  </a:lnTo>
                  <a:lnTo>
                    <a:pt x="562927" y="1770976"/>
                  </a:lnTo>
                  <a:lnTo>
                    <a:pt x="638175" y="1695348"/>
                  </a:lnTo>
                  <a:close/>
                </a:path>
                <a:path w="638175" h="2143125">
                  <a:moveTo>
                    <a:pt x="638175" y="1237132"/>
                  </a:moveTo>
                  <a:lnTo>
                    <a:pt x="319087" y="916432"/>
                  </a:lnTo>
                  <a:lnTo>
                    <a:pt x="0" y="1237132"/>
                  </a:lnTo>
                  <a:lnTo>
                    <a:pt x="75260" y="1312760"/>
                  </a:lnTo>
                  <a:lnTo>
                    <a:pt x="319087" y="1067689"/>
                  </a:lnTo>
                  <a:lnTo>
                    <a:pt x="562927" y="1312760"/>
                  </a:lnTo>
                  <a:lnTo>
                    <a:pt x="638175" y="1237132"/>
                  </a:lnTo>
                  <a:close/>
                </a:path>
                <a:path w="638175" h="2143125">
                  <a:moveTo>
                    <a:pt x="638175" y="778916"/>
                  </a:moveTo>
                  <a:lnTo>
                    <a:pt x="319087" y="458216"/>
                  </a:lnTo>
                  <a:lnTo>
                    <a:pt x="0" y="778916"/>
                  </a:lnTo>
                  <a:lnTo>
                    <a:pt x="75260" y="854544"/>
                  </a:lnTo>
                  <a:lnTo>
                    <a:pt x="319087" y="609485"/>
                  </a:lnTo>
                  <a:lnTo>
                    <a:pt x="562927" y="854544"/>
                  </a:lnTo>
                  <a:lnTo>
                    <a:pt x="638175" y="778916"/>
                  </a:lnTo>
                  <a:close/>
                </a:path>
                <a:path w="638175" h="2143125">
                  <a:moveTo>
                    <a:pt x="638175" y="320700"/>
                  </a:moveTo>
                  <a:lnTo>
                    <a:pt x="319087" y="0"/>
                  </a:lnTo>
                  <a:lnTo>
                    <a:pt x="0" y="320700"/>
                  </a:lnTo>
                  <a:lnTo>
                    <a:pt x="75260" y="396328"/>
                  </a:lnTo>
                  <a:lnTo>
                    <a:pt x="319087" y="151269"/>
                  </a:lnTo>
                  <a:lnTo>
                    <a:pt x="562927" y="396328"/>
                  </a:lnTo>
                  <a:lnTo>
                    <a:pt x="638175" y="3207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687" y="1028712"/>
              <a:ext cx="466090" cy="304800"/>
            </a:xfrm>
            <a:custGeom>
              <a:avLst/>
              <a:gdLst/>
              <a:ahLst/>
              <a:cxnLst/>
              <a:rect l="l" t="t" r="r" b="b"/>
              <a:pathLst>
                <a:path w="466090" h="304800">
                  <a:moveTo>
                    <a:pt x="465823" y="254000"/>
                  </a:moveTo>
                  <a:lnTo>
                    <a:pt x="0" y="254000"/>
                  </a:lnTo>
                  <a:lnTo>
                    <a:pt x="0" y="304800"/>
                  </a:lnTo>
                  <a:lnTo>
                    <a:pt x="465823" y="304800"/>
                  </a:lnTo>
                  <a:lnTo>
                    <a:pt x="465823" y="254000"/>
                  </a:lnTo>
                  <a:close/>
                </a:path>
                <a:path w="466090" h="304800">
                  <a:moveTo>
                    <a:pt x="46582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465823" y="177800"/>
                  </a:lnTo>
                  <a:lnTo>
                    <a:pt x="465823" y="127000"/>
                  </a:lnTo>
                  <a:close/>
                </a:path>
                <a:path w="466090" h="304800">
                  <a:moveTo>
                    <a:pt x="46582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65823" y="50800"/>
                  </a:lnTo>
                  <a:lnTo>
                    <a:pt x="465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7"/>
          <p:cNvSpPr txBox="1"/>
          <p:nvPr/>
        </p:nvSpPr>
        <p:spPr>
          <a:xfrm rot="5400000">
            <a:off x="2537575" y="-314474"/>
            <a:ext cx="923330" cy="527912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PH" sz="6000" b="1" spc="-70" dirty="0">
                <a:solidFill>
                  <a:schemeClr val="accent4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OBJECTIVES</a:t>
            </a:r>
            <a:endParaRPr sz="6000" dirty="0">
              <a:solidFill>
                <a:schemeClr val="accent4">
                  <a:lumMod val="50000"/>
                </a:schemeClr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196933"/>
            <a:ext cx="5029200" cy="72736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Humanitarian Data Exchange Data set about Philippines (2019)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000" y="5581246"/>
            <a:ext cx="4993800" cy="992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Centre for Research on the Epidemiology of Disasters' Data set about the American Typhoons (2000-2022)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687" y="4156615"/>
            <a:ext cx="4270713" cy="31219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1</a:t>
            </a:r>
          </a:p>
        </p:txBody>
      </p:sp>
      <p:sp>
        <p:nvSpPr>
          <p:cNvPr id="3" name="Arrow: Chevron 2"/>
          <p:cNvSpPr/>
          <p:nvPr/>
        </p:nvSpPr>
        <p:spPr>
          <a:xfrm>
            <a:off x="712065" y="4226713"/>
            <a:ext cx="160088" cy="190810"/>
          </a:xfrm>
          <a:prstGeom prst="chevr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1687" y="4561572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61189" y="4960823"/>
            <a:ext cx="4270713" cy="312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Objective 3</a:t>
            </a:r>
          </a:p>
        </p:txBody>
      </p:sp>
      <p:sp>
        <p:nvSpPr>
          <p:cNvPr id="30" name="Arrow: Chevron 29"/>
          <p:cNvSpPr/>
          <p:nvPr/>
        </p:nvSpPr>
        <p:spPr>
          <a:xfrm>
            <a:off x="712065" y="4622265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/>
          <p:cNvSpPr/>
          <p:nvPr/>
        </p:nvSpPr>
        <p:spPr>
          <a:xfrm>
            <a:off x="712065" y="5006448"/>
            <a:ext cx="160088" cy="190810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3710" y="7757176"/>
            <a:ext cx="5652972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7" name="Rectangle 26"/>
          <p:cNvSpPr/>
          <p:nvPr/>
        </p:nvSpPr>
        <p:spPr>
          <a:xfrm>
            <a:off x="12097590" y="7757176"/>
            <a:ext cx="5652972" cy="24155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2BF55-0D76-C88B-C0A1-CB9A10A14C3C}"/>
              </a:ext>
            </a:extLst>
          </p:cNvPr>
          <p:cNvSpPr txBox="1"/>
          <p:nvPr/>
        </p:nvSpPr>
        <p:spPr>
          <a:xfrm>
            <a:off x="6839661" y="8374601"/>
            <a:ext cx="362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34932.0</a:t>
            </a:r>
            <a:endParaRPr lang="en-PH" sz="7200" b="1" dirty="0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ECC60-61A1-82FA-D9CD-3470D9789CFF}"/>
              </a:ext>
            </a:extLst>
          </p:cNvPr>
          <p:cNvSpPr txBox="1"/>
          <p:nvPr/>
        </p:nvSpPr>
        <p:spPr>
          <a:xfrm>
            <a:off x="7182873" y="9375212"/>
            <a:ext cx="362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Total Affected Persons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4AB0E-A685-30A7-E417-01241792E812}"/>
              </a:ext>
            </a:extLst>
          </p:cNvPr>
          <p:cNvSpPr txBox="1"/>
          <p:nvPr/>
        </p:nvSpPr>
        <p:spPr>
          <a:xfrm>
            <a:off x="14706600" y="84201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TYPHOON </a:t>
            </a:r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URSULA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E524829-162C-CBD8-56DE-B9220ADF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1380" y="419100"/>
            <a:ext cx="11599181" cy="71644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42957-620D-11D5-E096-2EE120644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401" y="8309329"/>
            <a:ext cx="1311217" cy="1311217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FB14BC1-5D33-9F2B-FC4A-40EB0772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34932.0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1499B24-0525-8104-F225-1806F604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34932.0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92F463-963D-A272-9419-9D404D955CF7}"/>
              </a:ext>
            </a:extLst>
          </p:cNvPr>
          <p:cNvSpPr txBox="1"/>
          <p:nvPr/>
        </p:nvSpPr>
        <p:spPr>
          <a:xfrm>
            <a:off x="13781313" y="8648700"/>
            <a:ext cx="4655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i="0" dirty="0" err="1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Barugo</a:t>
            </a:r>
            <a:r>
              <a:rPr lang="en-PH" sz="44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, Leyte</a:t>
            </a:r>
            <a:endParaRPr lang="en-PH" sz="4400" b="1" dirty="0">
              <a:latin typeface="Century Gothic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F6FACD-3E63-1F50-CE8D-B842760440D6}"/>
              </a:ext>
            </a:extLst>
          </p:cNvPr>
          <p:cNvSpPr txBox="1"/>
          <p:nvPr/>
        </p:nvSpPr>
        <p:spPr>
          <a:xfrm>
            <a:off x="13622572" y="9334500"/>
            <a:ext cx="4107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Most affected Municipality 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7426-D1E5-2C8F-49DB-C4434320F9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149" y="8471596"/>
            <a:ext cx="1148950" cy="1148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9C3854-6D43-E5D7-D426-38CD86FFEF5F}"/>
              </a:ext>
            </a:extLst>
          </p:cNvPr>
          <p:cNvSpPr txBox="1"/>
          <p:nvPr/>
        </p:nvSpPr>
        <p:spPr>
          <a:xfrm>
            <a:off x="6151380" y="7810500"/>
            <a:ext cx="187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i="0" dirty="0" err="1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Barugo</a:t>
            </a:r>
            <a:r>
              <a:rPr lang="en-PH" sz="2000" b="1" dirty="0">
                <a:solidFill>
                  <a:srgbClr val="202124"/>
                </a:solidFill>
                <a:latin typeface="Century Gothic" panose="020B0502020202020204" pitchFamily="34" charset="0"/>
              </a:rPr>
              <a:t>, Leyte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08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B1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1076</Words>
  <Application>Microsoft Office PowerPoint</Application>
  <PresentationFormat>Custom</PresentationFormat>
  <Paragraphs>239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Unicode MS</vt:lpstr>
      <vt:lpstr>Calibri</vt:lpstr>
      <vt:lpstr>Cambria</vt:lpstr>
      <vt:lpstr>Century Gothic</vt:lpstr>
      <vt:lpstr>Tahoma</vt:lpstr>
      <vt:lpstr>Times New Roman</vt:lpstr>
      <vt:lpstr>Verdana</vt:lpstr>
      <vt:lpstr>Office Theme</vt:lpstr>
      <vt:lpstr>EDA to Typhoon Mitigation and Response Framework (TMRF)</vt:lpstr>
      <vt:lpstr>PowerPoint Presentation</vt:lpstr>
      <vt:lpstr>TOPICS AND HIGHLIGHTS</vt:lpstr>
      <vt:lpstr>Goal 11: Sustainable Cities and Communities</vt:lpstr>
      <vt:lpstr>EDA TO TMRF INTRODUCTION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of Datasets</vt:lpstr>
      <vt:lpstr>PowerPoint Presentation</vt:lpstr>
      <vt:lpstr>MEET 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and Red Modern Networking Marketing Presentation</dc:title>
  <dc:creator>John Arthur Palis</dc:creator>
  <cp:keywords>DAE_-8xeJ-E,BAE8mvrh0uk</cp:keywords>
  <cp:lastModifiedBy>G</cp:lastModifiedBy>
  <cp:revision>61</cp:revision>
  <dcterms:created xsi:type="dcterms:W3CDTF">2022-05-07T03:37:00Z</dcterms:created>
  <dcterms:modified xsi:type="dcterms:W3CDTF">2022-06-09T02:41:14Z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2022-05-07T08:00:00Z</vt:filetime>
  </property>
  <property fmtid="{D5CDD505-2E9C-101B-9397-08002B2CF9AE}" pid="3" name="Creator">
    <vt:lpwstr>Canva</vt:lpwstr>
  </property>
  <property fmtid="{D5CDD505-2E9C-101B-9397-08002B2CF9AE}" pid="4" name="LastSaved">
    <vt:filetime>2022-05-07T08:00:00Z</vt:filetime>
  </property>
  <property fmtid="{D5CDD505-2E9C-101B-9397-08002B2CF9AE}" pid="5" name="ICV">
    <vt:lpwstr>11A75B741B864109BDB026CC6B461955</vt:lpwstr>
  </property>
  <property fmtid="{D5CDD505-2E9C-101B-9397-08002B2CF9AE}" pid="6" name="KSOProductBuildVer">
    <vt:lpwstr>1033-11.2.0.11156</vt:lpwstr>
  </property>
</Properties>
</file>